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2" r:id="rId4"/>
    <p:sldId id="258" r:id="rId5"/>
    <p:sldId id="263" r:id="rId6"/>
    <p:sldId id="259" r:id="rId7"/>
    <p:sldId id="264" r:id="rId8"/>
    <p:sldId id="260" r:id="rId9"/>
    <p:sldId id="265" r:id="rId10"/>
    <p:sldId id="261"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napToGrid="0">
      <p:cViewPr varScale="1">
        <p:scale>
          <a:sx n="72" d="100"/>
          <a:sy n="72" d="100"/>
        </p:scale>
        <p:origin x="-90" y="-324"/>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A1EA819-6937-45E0-8A94-43C611B42E84}" type="datetimeFigureOut">
              <a:rPr lang="en-US" smtClean="0"/>
              <a:pPr/>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F177C3-0F59-4A35-AFB8-9F20A6BD1E62}" type="slidenum">
              <a:rPr lang="en-US" smtClean="0"/>
              <a:pPr/>
              <a:t>‹#›</a:t>
            </a:fld>
            <a:endParaRPr lang="en-US"/>
          </a:p>
        </p:txBody>
      </p:sp>
    </p:spTree>
    <p:extLst>
      <p:ext uri="{BB962C8B-B14F-4D97-AF65-F5344CB8AC3E}">
        <p14:creationId xmlns:p14="http://schemas.microsoft.com/office/powerpoint/2010/main" xmlns="" val="6422777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1EA819-6937-45E0-8A94-43C611B42E84}" type="datetimeFigureOut">
              <a:rPr lang="en-US" smtClean="0"/>
              <a:pPr/>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F177C3-0F59-4A35-AFB8-9F20A6BD1E62}" type="slidenum">
              <a:rPr lang="en-US" smtClean="0"/>
              <a:pPr/>
              <a:t>‹#›</a:t>
            </a:fld>
            <a:endParaRPr lang="en-US"/>
          </a:p>
        </p:txBody>
      </p:sp>
    </p:spTree>
    <p:extLst>
      <p:ext uri="{BB962C8B-B14F-4D97-AF65-F5344CB8AC3E}">
        <p14:creationId xmlns:p14="http://schemas.microsoft.com/office/powerpoint/2010/main" xmlns="" val="2247251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1EA819-6937-45E0-8A94-43C611B42E84}" type="datetimeFigureOut">
              <a:rPr lang="en-US" smtClean="0"/>
              <a:pPr/>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F177C3-0F59-4A35-AFB8-9F20A6BD1E62}" type="slidenum">
              <a:rPr lang="en-US" smtClean="0"/>
              <a:pPr/>
              <a:t>‹#›</a:t>
            </a:fld>
            <a:endParaRPr lang="en-US"/>
          </a:p>
        </p:txBody>
      </p:sp>
    </p:spTree>
    <p:extLst>
      <p:ext uri="{BB962C8B-B14F-4D97-AF65-F5344CB8AC3E}">
        <p14:creationId xmlns:p14="http://schemas.microsoft.com/office/powerpoint/2010/main" xmlns="" val="1880447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1EA819-6937-45E0-8A94-43C611B42E84}" type="datetimeFigureOut">
              <a:rPr lang="en-US" smtClean="0"/>
              <a:pPr/>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F177C3-0F59-4A35-AFB8-9F20A6BD1E62}" type="slidenum">
              <a:rPr lang="en-US" smtClean="0"/>
              <a:pPr/>
              <a:t>‹#›</a:t>
            </a:fld>
            <a:endParaRPr lang="en-US"/>
          </a:p>
        </p:txBody>
      </p:sp>
    </p:spTree>
    <p:extLst>
      <p:ext uri="{BB962C8B-B14F-4D97-AF65-F5344CB8AC3E}">
        <p14:creationId xmlns:p14="http://schemas.microsoft.com/office/powerpoint/2010/main" xmlns="" val="15148319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A1EA819-6937-45E0-8A94-43C611B42E84}" type="datetimeFigureOut">
              <a:rPr lang="en-US" smtClean="0"/>
              <a:pPr/>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F177C3-0F59-4A35-AFB8-9F20A6BD1E62}" type="slidenum">
              <a:rPr lang="en-US" smtClean="0"/>
              <a:pPr/>
              <a:t>‹#›</a:t>
            </a:fld>
            <a:endParaRPr lang="en-US"/>
          </a:p>
        </p:txBody>
      </p:sp>
    </p:spTree>
    <p:extLst>
      <p:ext uri="{BB962C8B-B14F-4D97-AF65-F5344CB8AC3E}">
        <p14:creationId xmlns:p14="http://schemas.microsoft.com/office/powerpoint/2010/main" xmlns="" val="1833445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A1EA819-6937-45E0-8A94-43C611B42E84}" type="datetimeFigureOut">
              <a:rPr lang="en-US" smtClean="0"/>
              <a:pPr/>
              <a:t>5/4/2020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F177C3-0F59-4A35-AFB8-9F20A6BD1E62}" type="slidenum">
              <a:rPr lang="en-US" smtClean="0"/>
              <a:pPr/>
              <a:t>‹#›</a:t>
            </a:fld>
            <a:endParaRPr lang="en-US"/>
          </a:p>
        </p:txBody>
      </p:sp>
    </p:spTree>
    <p:extLst>
      <p:ext uri="{BB962C8B-B14F-4D97-AF65-F5344CB8AC3E}">
        <p14:creationId xmlns:p14="http://schemas.microsoft.com/office/powerpoint/2010/main" xmlns="" val="2562580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A1EA819-6937-45E0-8A94-43C611B42E84}" type="datetimeFigureOut">
              <a:rPr lang="en-US" smtClean="0"/>
              <a:pPr/>
              <a:t>5/4/2020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1F177C3-0F59-4A35-AFB8-9F20A6BD1E62}" type="slidenum">
              <a:rPr lang="en-US" smtClean="0"/>
              <a:pPr/>
              <a:t>‹#›</a:t>
            </a:fld>
            <a:endParaRPr lang="en-US"/>
          </a:p>
        </p:txBody>
      </p:sp>
    </p:spTree>
    <p:extLst>
      <p:ext uri="{BB962C8B-B14F-4D97-AF65-F5344CB8AC3E}">
        <p14:creationId xmlns:p14="http://schemas.microsoft.com/office/powerpoint/2010/main" xmlns="" val="11371970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A1EA819-6937-45E0-8A94-43C611B42E84}" type="datetimeFigureOut">
              <a:rPr lang="en-US" smtClean="0"/>
              <a:pPr/>
              <a:t>5/4/2020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F177C3-0F59-4A35-AFB8-9F20A6BD1E62}" type="slidenum">
              <a:rPr lang="en-US" smtClean="0"/>
              <a:pPr/>
              <a:t>‹#›</a:t>
            </a:fld>
            <a:endParaRPr lang="en-US"/>
          </a:p>
        </p:txBody>
      </p:sp>
    </p:spTree>
    <p:extLst>
      <p:ext uri="{BB962C8B-B14F-4D97-AF65-F5344CB8AC3E}">
        <p14:creationId xmlns:p14="http://schemas.microsoft.com/office/powerpoint/2010/main" xmlns="" val="9453028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1EA819-6937-45E0-8A94-43C611B42E84}" type="datetimeFigureOut">
              <a:rPr lang="en-US" smtClean="0"/>
              <a:pPr/>
              <a:t>5/4/2020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1F177C3-0F59-4A35-AFB8-9F20A6BD1E62}" type="slidenum">
              <a:rPr lang="en-US" smtClean="0"/>
              <a:pPr/>
              <a:t>‹#›</a:t>
            </a:fld>
            <a:endParaRPr lang="en-US"/>
          </a:p>
        </p:txBody>
      </p:sp>
    </p:spTree>
    <p:extLst>
      <p:ext uri="{BB962C8B-B14F-4D97-AF65-F5344CB8AC3E}">
        <p14:creationId xmlns:p14="http://schemas.microsoft.com/office/powerpoint/2010/main" xmlns="" val="40855905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A1EA819-6937-45E0-8A94-43C611B42E84}" type="datetimeFigureOut">
              <a:rPr lang="en-US" smtClean="0"/>
              <a:pPr/>
              <a:t>5/4/2020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F177C3-0F59-4A35-AFB8-9F20A6BD1E62}" type="slidenum">
              <a:rPr lang="en-US" smtClean="0"/>
              <a:pPr/>
              <a:t>‹#›</a:t>
            </a:fld>
            <a:endParaRPr lang="en-US"/>
          </a:p>
        </p:txBody>
      </p:sp>
    </p:spTree>
    <p:extLst>
      <p:ext uri="{BB962C8B-B14F-4D97-AF65-F5344CB8AC3E}">
        <p14:creationId xmlns:p14="http://schemas.microsoft.com/office/powerpoint/2010/main" xmlns="" val="8034673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A1EA819-6937-45E0-8A94-43C611B42E84}" type="datetimeFigureOut">
              <a:rPr lang="en-US" smtClean="0"/>
              <a:pPr/>
              <a:t>5/4/2020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F177C3-0F59-4A35-AFB8-9F20A6BD1E62}" type="slidenum">
              <a:rPr lang="en-US" smtClean="0"/>
              <a:pPr/>
              <a:t>‹#›</a:t>
            </a:fld>
            <a:endParaRPr lang="en-US"/>
          </a:p>
        </p:txBody>
      </p:sp>
    </p:spTree>
    <p:extLst>
      <p:ext uri="{BB962C8B-B14F-4D97-AF65-F5344CB8AC3E}">
        <p14:creationId xmlns:p14="http://schemas.microsoft.com/office/powerpoint/2010/main" xmlns="" val="98039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1EA819-6937-45E0-8A94-43C611B42E84}" type="datetimeFigureOut">
              <a:rPr lang="en-US" smtClean="0"/>
              <a:pPr/>
              <a:t>5/4/2020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F177C3-0F59-4A35-AFB8-9F20A6BD1E62}" type="slidenum">
              <a:rPr lang="en-US" smtClean="0"/>
              <a:pPr/>
              <a:t>‹#›</a:t>
            </a:fld>
            <a:endParaRPr lang="en-US"/>
          </a:p>
        </p:txBody>
      </p:sp>
    </p:spTree>
    <p:extLst>
      <p:ext uri="{BB962C8B-B14F-4D97-AF65-F5344CB8AC3E}">
        <p14:creationId xmlns:p14="http://schemas.microsoft.com/office/powerpoint/2010/main" xmlns="" val="37651712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a14:imgEffect>
                  </a14:imgLayer>
                </a14:imgProps>
              </a:ext>
              <a:ext uri="{28A0092B-C50C-407E-A947-70E740481C1C}">
                <a14:useLocalDpi xmlns:a14="http://schemas.microsoft.com/office/drawing/2010/main" xmlns="" val="0"/>
              </a:ext>
            </a:extLst>
          </a:blip>
          <a:srcRect t="2515" b="19694"/>
          <a:stretch/>
        </p:blipFill>
        <p:spPr>
          <a:xfrm>
            <a:off x="0" y="-27160"/>
            <a:ext cx="12192000" cy="6907794"/>
          </a:xfrm>
          <a:prstGeom prst="rect">
            <a:avLst/>
          </a:prstGeom>
        </p:spPr>
      </p:pic>
      <p:sp>
        <p:nvSpPr>
          <p:cNvPr id="3" name="TextBox 2"/>
          <p:cNvSpPr txBox="1"/>
          <p:nvPr/>
        </p:nvSpPr>
        <p:spPr>
          <a:xfrm>
            <a:off x="1069207" y="2143552"/>
            <a:ext cx="10053586" cy="1446550"/>
          </a:xfrm>
          <a:prstGeom prst="rect">
            <a:avLst/>
          </a:prstGeom>
          <a:noFill/>
        </p:spPr>
        <p:txBody>
          <a:bodyPr wrap="none" rtlCol="0">
            <a:spAutoFit/>
          </a:bodyPr>
          <a:lstStyle/>
          <a:p>
            <a:pPr algn="just"/>
            <a:r>
              <a:rPr lang="ru-RU" sz="4400" dirty="0">
                <a:solidFill>
                  <a:schemeClr val="bg1"/>
                </a:solidFill>
                <a:latin typeface="Segoe UI Light" panose="020B0502040204020203" pitchFamily="34" charset="0"/>
                <a:cs typeface="Segoe UI Light" panose="020B0502040204020203" pitchFamily="34" charset="0"/>
              </a:rPr>
              <a:t>Мировой экономический кризис в США</a:t>
            </a:r>
            <a:endParaRPr lang="en-US" sz="4400" dirty="0">
              <a:solidFill>
                <a:schemeClr val="bg1"/>
              </a:solidFill>
              <a:latin typeface="Segoe UI Light" panose="020B0502040204020203" pitchFamily="34" charset="0"/>
              <a:cs typeface="Segoe UI Light" panose="020B0502040204020203" pitchFamily="34" charset="0"/>
            </a:endParaRPr>
          </a:p>
          <a:p>
            <a:pPr algn="just"/>
            <a:r>
              <a:rPr lang="ru-RU" sz="4400" dirty="0">
                <a:solidFill>
                  <a:schemeClr val="bg1"/>
                </a:solidFill>
                <a:latin typeface="Segoe UI Light" panose="020B0502040204020203" pitchFamily="34" charset="0"/>
                <a:cs typeface="Segoe UI Light" panose="020B0502040204020203" pitchFamily="34" charset="0"/>
              </a:rPr>
              <a:t> и других странах. Великая Депрессия</a:t>
            </a:r>
            <a:r>
              <a:rPr lang="en-US" sz="4400" dirty="0">
                <a:solidFill>
                  <a:schemeClr val="bg1"/>
                </a:solidFill>
                <a:latin typeface="Segoe UI Light" panose="020B0502040204020203" pitchFamily="34" charset="0"/>
                <a:cs typeface="Segoe UI Light" panose="020B0502040204020203" pitchFamily="34" charset="0"/>
              </a:rPr>
              <a:t>.</a:t>
            </a:r>
          </a:p>
        </p:txBody>
      </p:sp>
      <p:sp>
        <p:nvSpPr>
          <p:cNvPr id="4" name="TextBox 3"/>
          <p:cNvSpPr txBox="1"/>
          <p:nvPr/>
        </p:nvSpPr>
        <p:spPr>
          <a:xfrm>
            <a:off x="3169974" y="3850889"/>
            <a:ext cx="184730" cy="400110"/>
          </a:xfrm>
          <a:prstGeom prst="rect">
            <a:avLst/>
          </a:prstGeom>
          <a:noFill/>
        </p:spPr>
        <p:txBody>
          <a:bodyPr wrap="none" rtlCol="0">
            <a:spAutoFit/>
          </a:bodyPr>
          <a:lstStyle/>
          <a:p>
            <a:pPr algn="ctr"/>
            <a:endParaRPr lang="en-US" sz="2000" dirty="0">
              <a:solidFill>
                <a:schemeClr val="bg1"/>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xmlns="" val="6094499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xmlns="">
                  <a14:imgLayer r:embed="rId3">
                    <a14:imgEffect>
                      <a14:brightnessContrast bright="-20000"/>
                    </a14:imgEffect>
                  </a14:imgLayer>
                </a14:imgProps>
              </a:ext>
              <a:ext uri="{28A0092B-C50C-407E-A947-70E740481C1C}">
                <a14:useLocalDpi xmlns:a14="http://schemas.microsoft.com/office/drawing/2010/main" xmlns="" val="0"/>
              </a:ext>
            </a:extLst>
          </a:blip>
          <a:srcRect l="1248" t="22919" r="1700" b="9861"/>
          <a:stretch/>
        </p:blipFill>
        <p:spPr>
          <a:xfrm>
            <a:off x="-16639" y="-28575"/>
            <a:ext cx="12208639" cy="6886576"/>
          </a:xfrm>
          <a:prstGeom prst="rect">
            <a:avLst/>
          </a:prstGeom>
        </p:spPr>
      </p:pic>
      <p:sp>
        <p:nvSpPr>
          <p:cNvPr id="4" name="TextBox 3"/>
          <p:cNvSpPr txBox="1"/>
          <p:nvPr/>
        </p:nvSpPr>
        <p:spPr>
          <a:xfrm>
            <a:off x="1172953" y="2095927"/>
            <a:ext cx="9874691" cy="1446550"/>
          </a:xfrm>
          <a:prstGeom prst="rect">
            <a:avLst/>
          </a:prstGeom>
          <a:noFill/>
        </p:spPr>
        <p:txBody>
          <a:bodyPr wrap="none" rtlCol="0">
            <a:spAutoFit/>
          </a:bodyPr>
          <a:lstStyle/>
          <a:p>
            <a:pPr algn="ctr"/>
            <a:r>
              <a:rPr lang="ru-RU" sz="4400" dirty="0">
                <a:solidFill>
                  <a:schemeClr val="bg1"/>
                </a:solidFill>
                <a:latin typeface="Segoe UI Light" panose="020B0502040204020203" pitchFamily="34" charset="0"/>
                <a:cs typeface="Segoe UI Light" panose="020B0502040204020203" pitchFamily="34" charset="0"/>
              </a:rPr>
              <a:t>Биржевой крах в 1929</a:t>
            </a:r>
            <a:r>
              <a:rPr lang="en-US" sz="4400" dirty="0">
                <a:solidFill>
                  <a:schemeClr val="bg1"/>
                </a:solidFill>
                <a:latin typeface="Segoe UI Light" panose="020B0502040204020203" pitchFamily="34" charset="0"/>
                <a:cs typeface="Segoe UI Light" panose="020B0502040204020203" pitchFamily="34" charset="0"/>
              </a:rPr>
              <a:t>.</a:t>
            </a:r>
            <a:endParaRPr lang="ru-RU" sz="4400" dirty="0">
              <a:solidFill>
                <a:schemeClr val="bg1"/>
              </a:solidFill>
              <a:latin typeface="Segoe UI Light" panose="020B0502040204020203" pitchFamily="34" charset="0"/>
              <a:cs typeface="Segoe UI Light" panose="020B0502040204020203" pitchFamily="34" charset="0"/>
            </a:endParaRPr>
          </a:p>
          <a:p>
            <a:r>
              <a:rPr lang="ru-RU" sz="4400" dirty="0">
                <a:solidFill>
                  <a:schemeClr val="bg1"/>
                </a:solidFill>
                <a:latin typeface="Segoe UI Light" panose="020B0502040204020203" pitchFamily="34" charset="0"/>
                <a:cs typeface="Segoe UI Light" panose="020B0502040204020203" pitchFamily="34" charset="0"/>
              </a:rPr>
              <a:t>«Чёрный четверг» и «чёрный вторник»</a:t>
            </a:r>
            <a:r>
              <a:rPr lang="en-US" sz="4400" dirty="0">
                <a:solidFill>
                  <a:schemeClr val="bg1"/>
                </a:solidFill>
                <a:latin typeface="Segoe UI Light" panose="020B0502040204020203" pitchFamily="34" charset="0"/>
                <a:cs typeface="Segoe UI Light" panose="020B0502040204020203" pitchFamily="34" charset="0"/>
              </a:rPr>
              <a:t>.</a:t>
            </a:r>
            <a:endParaRPr lang="ru-RU" sz="4400" dirty="0">
              <a:solidFill>
                <a:schemeClr val="bg1"/>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xmlns="" val="29409121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xmlns="" id="{A1F3E458-5843-4B96-8A11-3C0177F73339}"/>
              </a:ext>
            </a:extLst>
          </p:cNvPr>
          <p:cNvSpPr/>
          <p:nvPr/>
        </p:nvSpPr>
        <p:spPr>
          <a:xfrm>
            <a:off x="0" y="-1"/>
            <a:ext cx="12191998" cy="685800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a:extLst>
              <a:ext uri="{FF2B5EF4-FFF2-40B4-BE49-F238E27FC236}">
                <a16:creationId xmlns:a16="http://schemas.microsoft.com/office/drawing/2014/main" xmlns="" id="{D1EE793A-FD6B-4064-A8D6-074A2593D22A}"/>
              </a:ext>
            </a:extLst>
          </p:cNvPr>
          <p:cNvSpPr txBox="1"/>
          <p:nvPr/>
        </p:nvSpPr>
        <p:spPr>
          <a:xfrm>
            <a:off x="143466" y="838564"/>
            <a:ext cx="6070722" cy="5909310"/>
          </a:xfrm>
          <a:prstGeom prst="rect">
            <a:avLst/>
          </a:prstGeom>
          <a:noFill/>
        </p:spPr>
        <p:txBody>
          <a:bodyPr wrap="square" rtlCol="0">
            <a:spAutoFit/>
          </a:bodyPr>
          <a:lstStyle/>
          <a:p>
            <a:r>
              <a:rPr lang="ru-RU" dirty="0"/>
              <a:t>Первое падение цен на фондовом рынке произошло в сентябре 1929 года: тогда цены на акции как неожиданно опустились, так и быстро восстановились. Затем, в среду 23 октября, наступила первая масштабная ликвидация позиций: за день более чем 6 миллионов акций перешли из рук в руки, а капитализация рынка упала на 4 миллиарда долларов. На рынке началась «путаница», поскольку цены передавались из Нью-Йорка по всей стране через телеграф, который отставал почти на два часа. В «Черный четверг», 24 октября, рынок открылся резким падением; за день были проданы рекордные 12 894 650 акций; к полудню потери достигли 9 миллиардов долларов. Тем не менее, когда день завершился на рынке произошло даже небольшое восстановление, относительно внутридневных минимумов. В следующий вторник, 29 октября, было продано уже 16 410 000 акций</a:t>
            </a:r>
            <a:r>
              <a:rPr lang="en-US" dirty="0"/>
              <a:t> </a:t>
            </a:r>
            <a:r>
              <a:rPr lang="ru-RU" dirty="0"/>
              <a:t>(данный рекорд продержался 39 лет); «черный вторник» начал период практически непрерывного двухнедельного падения цен. К середине ноября капитализация снизилась на неполные 26 миллиардов долларов</a:t>
            </a:r>
            <a:r>
              <a:rPr lang="en-US" dirty="0"/>
              <a:t> </a:t>
            </a:r>
            <a:r>
              <a:rPr lang="ru-RU" dirty="0"/>
              <a:t>— что составляло примерно треть от стоимости акций в сентябре.</a:t>
            </a:r>
          </a:p>
        </p:txBody>
      </p:sp>
      <p:sp>
        <p:nvSpPr>
          <p:cNvPr id="4" name="Прямоугольник 3">
            <a:extLst>
              <a:ext uri="{FF2B5EF4-FFF2-40B4-BE49-F238E27FC236}">
                <a16:creationId xmlns:a16="http://schemas.microsoft.com/office/drawing/2014/main" xmlns="" id="{FCFEDB08-806A-45C6-B10D-84AB93977542}"/>
              </a:ext>
            </a:extLst>
          </p:cNvPr>
          <p:cNvSpPr/>
          <p:nvPr/>
        </p:nvSpPr>
        <p:spPr>
          <a:xfrm>
            <a:off x="-1" y="0"/>
            <a:ext cx="12191997" cy="838564"/>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a:extLst>
              <a:ext uri="{FF2B5EF4-FFF2-40B4-BE49-F238E27FC236}">
                <a16:creationId xmlns:a16="http://schemas.microsoft.com/office/drawing/2014/main" xmlns="" id="{31880D34-7DB9-4619-BE6C-9D1D05170073}"/>
              </a:ext>
            </a:extLst>
          </p:cNvPr>
          <p:cNvSpPr/>
          <p:nvPr/>
        </p:nvSpPr>
        <p:spPr>
          <a:xfrm>
            <a:off x="6578082" y="0"/>
            <a:ext cx="2528595" cy="3900197"/>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a:extLst>
              <a:ext uri="{FF2B5EF4-FFF2-40B4-BE49-F238E27FC236}">
                <a16:creationId xmlns:a16="http://schemas.microsoft.com/office/drawing/2014/main" xmlns="" id="{3F42E562-DA1E-4E30-94C0-57D464B88F84}"/>
              </a:ext>
            </a:extLst>
          </p:cNvPr>
          <p:cNvSpPr/>
          <p:nvPr/>
        </p:nvSpPr>
        <p:spPr>
          <a:xfrm>
            <a:off x="10011747" y="2584581"/>
            <a:ext cx="2180249" cy="427342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a:extLst>
              <a:ext uri="{FF2B5EF4-FFF2-40B4-BE49-F238E27FC236}">
                <a16:creationId xmlns:a16="http://schemas.microsoft.com/office/drawing/2014/main" xmlns="" id="{D01B3778-E97E-416C-8788-5BE0C42B7AFB}"/>
              </a:ext>
            </a:extLst>
          </p:cNvPr>
          <p:cNvSpPr/>
          <p:nvPr/>
        </p:nvSpPr>
        <p:spPr>
          <a:xfrm>
            <a:off x="9106677" y="838564"/>
            <a:ext cx="3085319" cy="390019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 name="Прямоугольник 7">
            <a:extLst>
              <a:ext uri="{FF2B5EF4-FFF2-40B4-BE49-F238E27FC236}">
                <a16:creationId xmlns:a16="http://schemas.microsoft.com/office/drawing/2014/main" xmlns="" id="{F4734940-2CCD-4502-A85A-6B3C6D257F16}"/>
              </a:ext>
            </a:extLst>
          </p:cNvPr>
          <p:cNvSpPr/>
          <p:nvPr/>
        </p:nvSpPr>
        <p:spPr>
          <a:xfrm>
            <a:off x="10011747" y="838563"/>
            <a:ext cx="2180250" cy="2884351"/>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 name="Прямоугольник 8">
            <a:extLst>
              <a:ext uri="{FF2B5EF4-FFF2-40B4-BE49-F238E27FC236}">
                <a16:creationId xmlns:a16="http://schemas.microsoft.com/office/drawing/2014/main" xmlns="" id="{E3764903-2041-4DAA-A74D-189DC281135F}"/>
              </a:ext>
            </a:extLst>
          </p:cNvPr>
          <p:cNvSpPr/>
          <p:nvPr/>
        </p:nvSpPr>
        <p:spPr>
          <a:xfrm>
            <a:off x="6909329" y="3722914"/>
            <a:ext cx="3102417" cy="313508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0" name="Прямоугольник 9">
            <a:extLst>
              <a:ext uri="{FF2B5EF4-FFF2-40B4-BE49-F238E27FC236}">
                <a16:creationId xmlns:a16="http://schemas.microsoft.com/office/drawing/2014/main" xmlns="" id="{B81F3F8E-66A1-4051-9ADE-7177487B61F9}"/>
              </a:ext>
            </a:extLst>
          </p:cNvPr>
          <p:cNvSpPr/>
          <p:nvPr/>
        </p:nvSpPr>
        <p:spPr>
          <a:xfrm>
            <a:off x="-3" y="0"/>
            <a:ext cx="6578080" cy="603611"/>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 name="Прямоугольник 10">
            <a:extLst>
              <a:ext uri="{FF2B5EF4-FFF2-40B4-BE49-F238E27FC236}">
                <a16:creationId xmlns:a16="http://schemas.microsoft.com/office/drawing/2014/main" xmlns="" id="{49F31DD6-5A52-43F2-AA84-38E5F948EC9B}"/>
              </a:ext>
            </a:extLst>
          </p:cNvPr>
          <p:cNvSpPr/>
          <p:nvPr/>
        </p:nvSpPr>
        <p:spPr>
          <a:xfrm>
            <a:off x="6578077" y="14244"/>
            <a:ext cx="4730594" cy="2570337"/>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xmlns="" val="24395004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B4EE1F5E-4A5B-42CF-B8FE-2D57A15B6F25}"/>
              </a:ext>
            </a:extLst>
          </p:cNvPr>
          <p:cNvPicPr>
            <a:picLocks noChangeAspect="1"/>
          </p:cNvPicPr>
          <p:nvPr/>
        </p:nvPicPr>
        <p:blipFill>
          <a:blip r:embed="rId2">
            <a:extLst>
              <a:ext uri="{BEBA8EAE-BF5A-486C-A8C5-ECC9F3942E4B}">
                <a14:imgProps xmlns:a14="http://schemas.microsoft.com/office/drawing/2010/main" xmlns="">
                  <a14:imgLayer r:embed="rId3">
                    <a14:imgEffect>
                      <a14:brightnessContrast bright="-40000" contrast="-20000"/>
                    </a14:imgEffect>
                  </a14:imgLayer>
                </a14:imgProps>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xmlns="" id="{8DE60098-E82A-4EFD-85DA-836879D5D6FB}"/>
              </a:ext>
            </a:extLst>
          </p:cNvPr>
          <p:cNvSpPr txBox="1"/>
          <p:nvPr/>
        </p:nvSpPr>
        <p:spPr>
          <a:xfrm>
            <a:off x="1769687" y="2659559"/>
            <a:ext cx="8652625" cy="769441"/>
          </a:xfrm>
          <a:prstGeom prst="rect">
            <a:avLst/>
          </a:prstGeom>
          <a:noFill/>
        </p:spPr>
        <p:txBody>
          <a:bodyPr wrap="none" rtlCol="0">
            <a:spAutoFit/>
          </a:bodyPr>
          <a:lstStyle/>
          <a:p>
            <a:r>
              <a:rPr lang="ru-RU" sz="4400" dirty="0">
                <a:solidFill>
                  <a:schemeClr val="bg1"/>
                </a:solidFill>
                <a:latin typeface="Segoe UI Light" panose="020B0502040204020203" pitchFamily="34" charset="0"/>
                <a:cs typeface="Segoe UI Light" panose="020B0502040204020203" pitchFamily="34" charset="0"/>
              </a:rPr>
              <a:t>Паника. Крах банковской системы.</a:t>
            </a:r>
          </a:p>
        </p:txBody>
      </p:sp>
    </p:spTree>
    <p:extLst>
      <p:ext uri="{BB962C8B-B14F-4D97-AF65-F5344CB8AC3E}">
        <p14:creationId xmlns:p14="http://schemas.microsoft.com/office/powerpoint/2010/main" xmlns="" val="27479995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xmlns="" id="{076BFAA6-E7B7-4319-AD33-3577393065A6}"/>
              </a:ext>
            </a:extLst>
          </p:cNvPr>
          <p:cNvSpPr/>
          <p:nvPr/>
        </p:nvSpPr>
        <p:spPr>
          <a:xfrm>
            <a:off x="0" y="1"/>
            <a:ext cx="12191999"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рямоугольник 3">
            <a:extLst>
              <a:ext uri="{FF2B5EF4-FFF2-40B4-BE49-F238E27FC236}">
                <a16:creationId xmlns:a16="http://schemas.microsoft.com/office/drawing/2014/main" xmlns="" id="{CE9702CB-3BDD-46AA-842A-7F805080EBB9}"/>
              </a:ext>
            </a:extLst>
          </p:cNvPr>
          <p:cNvSpPr/>
          <p:nvPr/>
        </p:nvSpPr>
        <p:spPr>
          <a:xfrm>
            <a:off x="-1" y="0"/>
            <a:ext cx="2041885" cy="6857999"/>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a:extLst>
              <a:ext uri="{FF2B5EF4-FFF2-40B4-BE49-F238E27FC236}">
                <a16:creationId xmlns:a16="http://schemas.microsoft.com/office/drawing/2014/main" xmlns="" id="{95A98C61-21A7-47AF-BF27-2DB2E033DD23}"/>
              </a:ext>
            </a:extLst>
          </p:cNvPr>
          <p:cNvSpPr txBox="1"/>
          <p:nvPr/>
        </p:nvSpPr>
        <p:spPr>
          <a:xfrm>
            <a:off x="2107198" y="1427584"/>
            <a:ext cx="10150116" cy="5355312"/>
          </a:xfrm>
          <a:prstGeom prst="rect">
            <a:avLst/>
          </a:prstGeom>
          <a:noFill/>
        </p:spPr>
        <p:txBody>
          <a:bodyPr wrap="square" rtlCol="0">
            <a:spAutoFit/>
          </a:bodyPr>
          <a:lstStyle/>
          <a:p>
            <a:r>
              <a:rPr lang="ru-RU" dirty="0">
                <a:solidFill>
                  <a:schemeClr val="bg1"/>
                </a:solidFill>
              </a:rPr>
              <a:t>Вплоть до последних недель 1930 года американцы все еще имели разумные основания предполагать, что оказались втянуты в очередной спад в деловом цикле. Но в последние дни года в банковской системе США начались беспрецедентные события. Даже в период экономического бума 1920-х годов около 500 банков банкротились в США ежегодно; в 1929 году таких банкротств было 659, что не сильно выходило за пределы нормы. В 1930 году до октября закрылось примерно то же число банков; а в последние шестьдесят дней года обанкротились сразу 600 банков. В основе слабости американской банковской системы того времени лежало как огромное количество самих банков, так и запутанная структура их функционирования; подобная ситуация стала наследием «войны»</a:t>
            </a:r>
            <a:r>
              <a:rPr lang="en-US" dirty="0">
                <a:solidFill>
                  <a:schemeClr val="bg1"/>
                </a:solidFill>
              </a:rPr>
              <a:t> </a:t>
            </a:r>
            <a:r>
              <a:rPr lang="ru-RU" dirty="0">
                <a:solidFill>
                  <a:schemeClr val="bg1"/>
                </a:solidFill>
              </a:rPr>
              <a:t>Эндрю Джексона</a:t>
            </a:r>
            <a:r>
              <a:rPr lang="en-US" dirty="0">
                <a:solidFill>
                  <a:schemeClr val="bg1"/>
                </a:solidFill>
              </a:rPr>
              <a:t> </a:t>
            </a:r>
            <a:r>
              <a:rPr lang="ru-RU" dirty="0">
                <a:solidFill>
                  <a:schemeClr val="bg1"/>
                </a:solidFill>
              </a:rPr>
              <a:t>с самой концепцией «центрального банка». В итоге, к 1929 году в США насчитывалось</a:t>
            </a:r>
            <a:r>
              <a:rPr lang="en-US" dirty="0">
                <a:solidFill>
                  <a:schemeClr val="bg1"/>
                </a:solidFill>
              </a:rPr>
              <a:t> </a:t>
            </a:r>
            <a:r>
              <a:rPr lang="ru-RU" dirty="0">
                <a:solidFill>
                  <a:schemeClr val="bg1"/>
                </a:solidFill>
              </a:rPr>
              <a:t>25</a:t>
            </a:r>
            <a:r>
              <a:rPr lang="en-US" dirty="0">
                <a:solidFill>
                  <a:schemeClr val="bg1"/>
                </a:solidFill>
              </a:rPr>
              <a:t> </a:t>
            </a:r>
            <a:r>
              <a:rPr lang="ru-RU" dirty="0">
                <a:solidFill>
                  <a:schemeClr val="bg1"/>
                </a:solidFill>
              </a:rPr>
              <a:t>000</a:t>
            </a:r>
            <a:r>
              <a:rPr lang="en-US" dirty="0">
                <a:solidFill>
                  <a:schemeClr val="bg1"/>
                </a:solidFill>
              </a:rPr>
              <a:t> </a:t>
            </a:r>
            <a:r>
              <a:rPr lang="ru-RU" dirty="0">
                <a:solidFill>
                  <a:schemeClr val="bg1"/>
                </a:solidFill>
              </a:rPr>
              <a:t>банков, работавших под 52-мя различными режимами законодательного регулирования. Многие учреждения были явно </a:t>
            </a:r>
            <a:r>
              <a:rPr lang="ru-RU" dirty="0" err="1">
                <a:solidFill>
                  <a:schemeClr val="bg1"/>
                </a:solidFill>
              </a:rPr>
              <a:t>недокапитализированы</a:t>
            </a:r>
            <a:r>
              <a:rPr lang="ru-RU" dirty="0">
                <a:solidFill>
                  <a:schemeClr val="bg1"/>
                </a:solidFill>
              </a:rPr>
              <a:t>: так основатель ФРС</a:t>
            </a:r>
            <a:r>
              <a:rPr lang="en-US" dirty="0">
                <a:solidFill>
                  <a:schemeClr val="bg1"/>
                </a:solidFill>
              </a:rPr>
              <a:t> </a:t>
            </a:r>
            <a:r>
              <a:rPr lang="ru-RU" dirty="0">
                <a:solidFill>
                  <a:schemeClr val="bg1"/>
                </a:solidFill>
              </a:rPr>
              <a:t>Картер </a:t>
            </a:r>
            <a:r>
              <a:rPr lang="ru-RU" dirty="0" err="1">
                <a:solidFill>
                  <a:schemeClr val="bg1"/>
                </a:solidFill>
              </a:rPr>
              <a:t>Гласс</a:t>
            </a:r>
            <a:r>
              <a:rPr lang="en-US" dirty="0">
                <a:solidFill>
                  <a:schemeClr val="bg1"/>
                </a:solidFill>
              </a:rPr>
              <a:t> </a:t>
            </a:r>
            <a:r>
              <a:rPr lang="ru-RU" dirty="0">
                <a:solidFill>
                  <a:schemeClr val="bg1"/>
                </a:solidFill>
              </a:rPr>
              <a:t>назвал их не более, чем «ломбардами», которыми часто управляли «бакалейщики, называющие себя банкирами». Создание сети отделений крупнейших банков могло решить проблему, но формирование подобной сети было многолетней целью для «популистских атак» региональных политиков, видевших в такой сети распространение центральной власти в своих штатах. В итоге, в 1930 году только 751 американский банк управлял хотя бы одним</a:t>
            </a:r>
            <a:r>
              <a:rPr lang="en-US" dirty="0">
                <a:solidFill>
                  <a:schemeClr val="bg1"/>
                </a:solidFill>
              </a:rPr>
              <a:t> </a:t>
            </a:r>
            <a:r>
              <a:rPr lang="ru-RU" dirty="0">
                <a:solidFill>
                  <a:schemeClr val="bg1"/>
                </a:solidFill>
              </a:rPr>
              <a:t>филиалом</a:t>
            </a:r>
            <a:r>
              <a:rPr lang="en-US" dirty="0">
                <a:solidFill>
                  <a:schemeClr val="bg1"/>
                </a:solidFill>
              </a:rPr>
              <a:t> </a:t>
            </a:r>
            <a:r>
              <a:rPr lang="ru-RU" dirty="0">
                <a:solidFill>
                  <a:schemeClr val="bg1"/>
                </a:solidFill>
              </a:rPr>
              <a:t>и подавляющее большинство банков были «унитарными» учреждениями</a:t>
            </a:r>
            <a:r>
              <a:rPr lang="en-US" dirty="0">
                <a:solidFill>
                  <a:schemeClr val="bg1"/>
                </a:solidFill>
              </a:rPr>
              <a:t> </a:t>
            </a:r>
            <a:r>
              <a:rPr lang="ru-RU" dirty="0">
                <a:solidFill>
                  <a:schemeClr val="bg1"/>
                </a:solidFill>
              </a:rPr>
              <a:t>— в случае паники они могли обращаться только к собственным финансовым ресурсам. Около трети банков являлись членами ФРС, которая, хотя бы теоретически, могла оказать им помощь в трудные времена.</a:t>
            </a:r>
          </a:p>
        </p:txBody>
      </p:sp>
      <p:sp>
        <p:nvSpPr>
          <p:cNvPr id="5" name="Прямоугольник 4">
            <a:extLst>
              <a:ext uri="{FF2B5EF4-FFF2-40B4-BE49-F238E27FC236}">
                <a16:creationId xmlns:a16="http://schemas.microsoft.com/office/drawing/2014/main" xmlns="" id="{184139BC-5223-4D3B-B2A7-B03D82244B55}"/>
              </a:ext>
            </a:extLst>
          </p:cNvPr>
          <p:cNvSpPr/>
          <p:nvPr/>
        </p:nvSpPr>
        <p:spPr>
          <a:xfrm>
            <a:off x="1" y="544649"/>
            <a:ext cx="12191998" cy="80782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Прямоугольник 5">
            <a:extLst>
              <a:ext uri="{FF2B5EF4-FFF2-40B4-BE49-F238E27FC236}">
                <a16:creationId xmlns:a16="http://schemas.microsoft.com/office/drawing/2014/main" xmlns="" id="{04E0CB12-C8D6-444E-AE54-B099862C4F40}"/>
              </a:ext>
            </a:extLst>
          </p:cNvPr>
          <p:cNvSpPr/>
          <p:nvPr/>
        </p:nvSpPr>
        <p:spPr>
          <a:xfrm>
            <a:off x="531845" y="1352479"/>
            <a:ext cx="1510039" cy="396908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a:extLst>
              <a:ext uri="{FF2B5EF4-FFF2-40B4-BE49-F238E27FC236}">
                <a16:creationId xmlns:a16="http://schemas.microsoft.com/office/drawing/2014/main" xmlns="" id="{CD5244D5-F86C-4B96-8DBF-241299AF2855}"/>
              </a:ext>
            </a:extLst>
          </p:cNvPr>
          <p:cNvSpPr/>
          <p:nvPr/>
        </p:nvSpPr>
        <p:spPr>
          <a:xfrm>
            <a:off x="1" y="4516016"/>
            <a:ext cx="1194318" cy="234198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a:extLst>
              <a:ext uri="{FF2B5EF4-FFF2-40B4-BE49-F238E27FC236}">
                <a16:creationId xmlns:a16="http://schemas.microsoft.com/office/drawing/2014/main" xmlns="" id="{C5FC19B6-1CCE-45E0-BE9A-CF730F9A1E14}"/>
              </a:ext>
            </a:extLst>
          </p:cNvPr>
          <p:cNvSpPr/>
          <p:nvPr/>
        </p:nvSpPr>
        <p:spPr>
          <a:xfrm>
            <a:off x="6783356" y="1"/>
            <a:ext cx="5408644" cy="135247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xmlns="" val="32460480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05368008-58E5-4B65-B547-4299B1AE47F4}"/>
              </a:ext>
            </a:extLst>
          </p:cNvPr>
          <p:cNvPicPr>
            <a:picLocks noChangeAspect="1"/>
          </p:cNvPicPr>
          <p:nvPr/>
        </p:nvPicPr>
        <p:blipFill>
          <a:blip r:embed="rId2">
            <a:extLst>
              <a:ext uri="{BEBA8EAE-BF5A-486C-A8C5-ECC9F3942E4B}">
                <a14:imgProps xmlns:a14="http://schemas.microsoft.com/office/drawing/2010/main" xmlns="">
                  <a14:imgLayer r:embed="rId3">
                    <a14:imgEffect>
                      <a14:saturation sat="0"/>
                    </a14:imgEffect>
                    <a14:imgEffect>
                      <a14:brightnessContrast bright="-40000" contrast="-20000"/>
                    </a14:imgEffect>
                  </a14:imgLayer>
                </a14:imgProps>
              </a:ext>
            </a:extLst>
          </a:blip>
          <a:stretch>
            <a:fillRect/>
          </a:stretch>
        </p:blipFill>
        <p:spPr>
          <a:xfrm>
            <a:off x="0" y="0"/>
            <a:ext cx="12189149" cy="6858000"/>
          </a:xfrm>
          <a:prstGeom prst="rect">
            <a:avLst/>
          </a:prstGeom>
        </p:spPr>
      </p:pic>
      <p:sp>
        <p:nvSpPr>
          <p:cNvPr id="4" name="TextBox 3">
            <a:extLst>
              <a:ext uri="{FF2B5EF4-FFF2-40B4-BE49-F238E27FC236}">
                <a16:creationId xmlns:a16="http://schemas.microsoft.com/office/drawing/2014/main" xmlns="" id="{18271652-50E2-4115-9F08-463FF2C557EC}"/>
              </a:ext>
            </a:extLst>
          </p:cNvPr>
          <p:cNvSpPr txBox="1"/>
          <p:nvPr/>
        </p:nvSpPr>
        <p:spPr>
          <a:xfrm>
            <a:off x="1550565" y="2659559"/>
            <a:ext cx="9088017" cy="769441"/>
          </a:xfrm>
          <a:prstGeom prst="rect">
            <a:avLst/>
          </a:prstGeom>
          <a:noFill/>
        </p:spPr>
        <p:txBody>
          <a:bodyPr wrap="square" rtlCol="0">
            <a:spAutoFit/>
          </a:bodyPr>
          <a:lstStyle/>
          <a:p>
            <a:r>
              <a:rPr lang="ru-RU" sz="4400" dirty="0">
                <a:solidFill>
                  <a:schemeClr val="bg1"/>
                </a:solidFill>
                <a:latin typeface="Segoe UI Light" panose="020B0502040204020203" pitchFamily="34" charset="0"/>
                <a:cs typeface="Segoe UI Light" panose="020B0502040204020203" pitchFamily="34" charset="0"/>
              </a:rPr>
              <a:t>Великобритания и золотой стандарт</a:t>
            </a:r>
          </a:p>
        </p:txBody>
      </p:sp>
    </p:spTree>
    <p:extLst>
      <p:ext uri="{BB962C8B-B14F-4D97-AF65-F5344CB8AC3E}">
        <p14:creationId xmlns:p14="http://schemas.microsoft.com/office/powerpoint/2010/main" xmlns="" val="9363980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xmlns="" id="{466D82DE-5B1E-43BF-BB1F-DDCD485D08AB}"/>
              </a:ext>
            </a:extLst>
          </p:cNvPr>
          <p:cNvSpPr/>
          <p:nvPr/>
        </p:nvSpPr>
        <p:spPr>
          <a:xfrm>
            <a:off x="0" y="0"/>
            <a:ext cx="9993086" cy="6858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a:extLst>
              <a:ext uri="{FF2B5EF4-FFF2-40B4-BE49-F238E27FC236}">
                <a16:creationId xmlns:a16="http://schemas.microsoft.com/office/drawing/2014/main" xmlns="" id="{A8561AF7-7202-4D84-BC43-DDAA0F6B3BDC}"/>
              </a:ext>
            </a:extLst>
          </p:cNvPr>
          <p:cNvSpPr txBox="1"/>
          <p:nvPr/>
        </p:nvSpPr>
        <p:spPr>
          <a:xfrm>
            <a:off x="2118049" y="1754155"/>
            <a:ext cx="184731" cy="369332"/>
          </a:xfrm>
          <a:prstGeom prst="rect">
            <a:avLst/>
          </a:prstGeom>
          <a:noFill/>
        </p:spPr>
        <p:txBody>
          <a:bodyPr wrap="none" rtlCol="0">
            <a:spAutoFit/>
          </a:bodyPr>
          <a:lstStyle/>
          <a:p>
            <a:endParaRPr lang="ru-RU" dirty="0"/>
          </a:p>
        </p:txBody>
      </p:sp>
      <p:sp>
        <p:nvSpPr>
          <p:cNvPr id="3" name="TextBox 2">
            <a:extLst>
              <a:ext uri="{FF2B5EF4-FFF2-40B4-BE49-F238E27FC236}">
                <a16:creationId xmlns:a16="http://schemas.microsoft.com/office/drawing/2014/main" xmlns="" id="{0086B81E-5304-481D-A132-A4C3E217F952}"/>
              </a:ext>
            </a:extLst>
          </p:cNvPr>
          <p:cNvSpPr txBox="1"/>
          <p:nvPr/>
        </p:nvSpPr>
        <p:spPr>
          <a:xfrm>
            <a:off x="125472" y="117693"/>
            <a:ext cx="9606358" cy="6463308"/>
          </a:xfrm>
          <a:prstGeom prst="rect">
            <a:avLst/>
          </a:prstGeom>
          <a:noFill/>
        </p:spPr>
        <p:txBody>
          <a:bodyPr wrap="square" rtlCol="0">
            <a:spAutoFit/>
          </a:bodyPr>
          <a:lstStyle/>
          <a:p>
            <a:r>
              <a:rPr lang="ru-RU" dirty="0">
                <a:solidFill>
                  <a:schemeClr val="bg1"/>
                </a:solidFill>
              </a:rPr>
              <a:t>Большинство стран мира в 1929 году придерживалось</a:t>
            </a:r>
            <a:r>
              <a:rPr lang="en-US" dirty="0">
                <a:solidFill>
                  <a:schemeClr val="bg1"/>
                </a:solidFill>
              </a:rPr>
              <a:t> </a:t>
            </a:r>
            <a:r>
              <a:rPr lang="ru-RU" dirty="0">
                <a:solidFill>
                  <a:schemeClr val="bg1"/>
                </a:solidFill>
              </a:rPr>
              <a:t>золотого стандарта</a:t>
            </a:r>
            <a:r>
              <a:rPr lang="en-US" dirty="0">
                <a:solidFill>
                  <a:schemeClr val="bg1"/>
                </a:solidFill>
              </a:rPr>
              <a:t> </a:t>
            </a:r>
            <a:r>
              <a:rPr lang="ru-RU" dirty="0">
                <a:solidFill>
                  <a:schemeClr val="bg1"/>
                </a:solidFill>
              </a:rPr>
              <a:t>и</a:t>
            </a:r>
            <a:r>
              <a:rPr lang="en-US" dirty="0">
                <a:solidFill>
                  <a:schemeClr val="bg1"/>
                </a:solidFill>
              </a:rPr>
              <a:t> </a:t>
            </a:r>
            <a:r>
              <a:rPr lang="ru-RU" dirty="0">
                <a:solidFill>
                  <a:schemeClr val="bg1"/>
                </a:solidFill>
              </a:rPr>
              <a:t>— за немногими исключениями</a:t>
            </a:r>
            <a:r>
              <a:rPr lang="en-US" dirty="0">
                <a:solidFill>
                  <a:schemeClr val="bg1"/>
                </a:solidFill>
              </a:rPr>
              <a:t> </a:t>
            </a:r>
            <a:r>
              <a:rPr lang="ru-RU" dirty="0">
                <a:solidFill>
                  <a:schemeClr val="bg1"/>
                </a:solidFill>
              </a:rPr>
              <a:t>— большинство экономистов и государственных деятелей «почитало золото с мистической преданностью, напоминавшей религиозную веру». Связывая мировую экономику в единое целое, золотой стандарт обеспечивал «передачу экономических колебаний» от одной стране к другим: предполагалось, что это должно удержать глобальную экономическую систему в</a:t>
            </a:r>
            <a:r>
              <a:rPr lang="en-US" dirty="0">
                <a:solidFill>
                  <a:schemeClr val="bg1"/>
                </a:solidFill>
              </a:rPr>
              <a:t> </a:t>
            </a:r>
            <a:r>
              <a:rPr lang="ru-RU" dirty="0">
                <a:solidFill>
                  <a:schemeClr val="bg1"/>
                </a:solidFill>
              </a:rPr>
              <a:t>равновесии. В кризисных реалиях начала 1930-х годов связность экономик стала проблемой: страх за будущее национальных экономик приводил к паническому бегству золота из стран и целых регионов. Борясь с депрессией в экономике, правительства оказались не готовы усиливать дефляцию из-за потери золота: чтобы защитить себя, они скорее были готовы поднять импортные пошлины и установить контроль за экспортом капитала. Почти все страны к концу 1930-х отказались и от самого золотого стандарта. 21 сентября 1931 года Британия первой пошла на нарушение обязательств, выходившее за рамки экономической теории:</a:t>
            </a:r>
            <a:r>
              <a:rPr lang="en-US" dirty="0">
                <a:solidFill>
                  <a:schemeClr val="bg1"/>
                </a:solidFill>
              </a:rPr>
              <a:t> </a:t>
            </a:r>
            <a:r>
              <a:rPr lang="ru-RU" dirty="0">
                <a:solidFill>
                  <a:schemeClr val="bg1"/>
                </a:solidFill>
              </a:rPr>
              <a:t>британское правительство</a:t>
            </a:r>
            <a:r>
              <a:rPr lang="en-US" dirty="0">
                <a:solidFill>
                  <a:schemeClr val="bg1"/>
                </a:solidFill>
              </a:rPr>
              <a:t> </a:t>
            </a:r>
            <a:r>
              <a:rPr lang="ru-RU" dirty="0">
                <a:solidFill>
                  <a:schemeClr val="bg1"/>
                </a:solidFill>
              </a:rPr>
              <a:t>отказалось выполнять свои обязательств по выплате золота иностранцам. Вскоре более двух десятков стран последовали британскому примеру. Соединенные Штаты в те годы значительно слабее большинства стран зависели от внешней торговли. Но британский отказ нанёс новый удар по американской финансовой системе: американские банки держали в своих активах около 1,5 миллиардов долларов в форме немецких и австрийских обязательств, стоимость которых фактически обнулилась. Страх инвесторов за сохранность своих средств также проник в США: иностранные инвесторы начали выводить золото из американской банковской системы. Американские вкладчики последовали их примеру</a:t>
            </a:r>
            <a:r>
              <a:rPr lang="en-US" dirty="0">
                <a:solidFill>
                  <a:schemeClr val="bg1"/>
                </a:solidFill>
              </a:rPr>
              <a:t> </a:t>
            </a:r>
            <a:r>
              <a:rPr lang="ru-RU" dirty="0">
                <a:solidFill>
                  <a:schemeClr val="bg1"/>
                </a:solidFill>
              </a:rPr>
              <a:t>— и новая паника затмила панику последних недель 1930 года. Так 522 банка обанкротились всего за один месяц после британского отказа от золотого стандарта; к концу года число таких банков составило 2294.</a:t>
            </a:r>
          </a:p>
        </p:txBody>
      </p:sp>
      <p:sp>
        <p:nvSpPr>
          <p:cNvPr id="6" name="Прямоугольник 5">
            <a:extLst>
              <a:ext uri="{FF2B5EF4-FFF2-40B4-BE49-F238E27FC236}">
                <a16:creationId xmlns:a16="http://schemas.microsoft.com/office/drawing/2014/main" xmlns="" id="{9AFC07FD-9B5F-40E0-888A-E8C05C54488E}"/>
              </a:ext>
            </a:extLst>
          </p:cNvPr>
          <p:cNvSpPr/>
          <p:nvPr/>
        </p:nvSpPr>
        <p:spPr>
          <a:xfrm>
            <a:off x="9993086" y="0"/>
            <a:ext cx="2198914"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a:extLst>
              <a:ext uri="{FF2B5EF4-FFF2-40B4-BE49-F238E27FC236}">
                <a16:creationId xmlns:a16="http://schemas.microsoft.com/office/drawing/2014/main" xmlns="" id="{1DDCC545-C3A5-4C47-9616-294CEDEBF7CF}"/>
              </a:ext>
            </a:extLst>
          </p:cNvPr>
          <p:cNvSpPr/>
          <p:nvPr/>
        </p:nvSpPr>
        <p:spPr>
          <a:xfrm>
            <a:off x="10711542" y="3163077"/>
            <a:ext cx="1480457" cy="3694923"/>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a:extLst>
              <a:ext uri="{FF2B5EF4-FFF2-40B4-BE49-F238E27FC236}">
                <a16:creationId xmlns:a16="http://schemas.microsoft.com/office/drawing/2014/main" xmlns="" id="{66942090-4560-44DC-BACA-8798DF34B98A}"/>
              </a:ext>
            </a:extLst>
          </p:cNvPr>
          <p:cNvSpPr/>
          <p:nvPr/>
        </p:nvSpPr>
        <p:spPr>
          <a:xfrm>
            <a:off x="9993086" y="1754155"/>
            <a:ext cx="1839685" cy="369492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a:extLst>
              <a:ext uri="{FF2B5EF4-FFF2-40B4-BE49-F238E27FC236}">
                <a16:creationId xmlns:a16="http://schemas.microsoft.com/office/drawing/2014/main" xmlns="" id="{7A1C24D3-0A2C-4F35-AF15-551260474699}"/>
              </a:ext>
            </a:extLst>
          </p:cNvPr>
          <p:cNvSpPr/>
          <p:nvPr/>
        </p:nvSpPr>
        <p:spPr>
          <a:xfrm>
            <a:off x="10711543" y="0"/>
            <a:ext cx="1480457" cy="294847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xmlns="" val="23030496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1914AAAD-316F-4054-B9FF-6ABF763EB151}"/>
              </a:ext>
            </a:extLst>
          </p:cNvPr>
          <p:cNvPicPr>
            <a:picLocks noChangeAspect="1"/>
          </p:cNvPicPr>
          <p:nvPr/>
        </p:nvPicPr>
        <p:blipFill>
          <a:blip r:embed="rId2">
            <a:extLst>
              <a:ext uri="{BEBA8EAE-BF5A-486C-A8C5-ECC9F3942E4B}">
                <a14:imgProps xmlns:a14="http://schemas.microsoft.com/office/drawing/2010/main" xmlns="">
                  <a14:imgLayer r:embed="rId3">
                    <a14:imgEffect>
                      <a14:brightnessContrast bright="-40000" contrast="-20000"/>
                    </a14:imgEffect>
                  </a14:imgLayer>
                </a14:imgProps>
              </a:ext>
            </a:extLst>
          </a:blip>
          <a:stretch>
            <a:fillRect/>
          </a:stretch>
        </p:blipFill>
        <p:spPr>
          <a:xfrm>
            <a:off x="0" y="6531"/>
            <a:ext cx="12192000" cy="6851469"/>
          </a:xfrm>
          <a:prstGeom prst="rect">
            <a:avLst/>
          </a:prstGeom>
        </p:spPr>
      </p:pic>
      <p:sp>
        <p:nvSpPr>
          <p:cNvPr id="3" name="TextBox 2">
            <a:extLst>
              <a:ext uri="{FF2B5EF4-FFF2-40B4-BE49-F238E27FC236}">
                <a16:creationId xmlns:a16="http://schemas.microsoft.com/office/drawing/2014/main" xmlns="" id="{8245E2FA-4E32-445E-8525-5ADFAA7FFDAC}"/>
              </a:ext>
            </a:extLst>
          </p:cNvPr>
          <p:cNvSpPr txBox="1"/>
          <p:nvPr/>
        </p:nvSpPr>
        <p:spPr>
          <a:xfrm>
            <a:off x="2761978" y="2659559"/>
            <a:ext cx="6668044" cy="769441"/>
          </a:xfrm>
          <a:prstGeom prst="rect">
            <a:avLst/>
          </a:prstGeom>
          <a:noFill/>
        </p:spPr>
        <p:txBody>
          <a:bodyPr wrap="none" rtlCol="0">
            <a:spAutoFit/>
          </a:bodyPr>
          <a:lstStyle/>
          <a:p>
            <a:r>
              <a:rPr lang="ru-RU" sz="4400" dirty="0">
                <a:solidFill>
                  <a:schemeClr val="bg1"/>
                </a:solidFill>
                <a:latin typeface="Segoe UI Light" panose="020B0502040204020203" pitchFamily="34" charset="0"/>
                <a:cs typeface="Segoe UI Light" panose="020B0502040204020203" pitchFamily="34" charset="0"/>
              </a:rPr>
              <a:t>Третья зима. Безработные</a:t>
            </a:r>
          </a:p>
        </p:txBody>
      </p:sp>
    </p:spTree>
    <p:extLst>
      <p:ext uri="{BB962C8B-B14F-4D97-AF65-F5344CB8AC3E}">
        <p14:creationId xmlns:p14="http://schemas.microsoft.com/office/powerpoint/2010/main" xmlns="" val="37733442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xmlns="" id="{33421AA1-B368-469E-8A94-1CA9C42D8809}"/>
              </a:ext>
            </a:extLst>
          </p:cNvPr>
          <p:cNvSpPr/>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a:extLst>
              <a:ext uri="{FF2B5EF4-FFF2-40B4-BE49-F238E27FC236}">
                <a16:creationId xmlns:a16="http://schemas.microsoft.com/office/drawing/2014/main" xmlns="" id="{ECB3893C-69E0-41E1-B584-739BCEAE2B3B}"/>
              </a:ext>
            </a:extLst>
          </p:cNvPr>
          <p:cNvSpPr txBox="1"/>
          <p:nvPr/>
        </p:nvSpPr>
        <p:spPr>
          <a:xfrm>
            <a:off x="1508449" y="121298"/>
            <a:ext cx="10683551" cy="5909310"/>
          </a:xfrm>
          <a:prstGeom prst="rect">
            <a:avLst/>
          </a:prstGeom>
          <a:noFill/>
        </p:spPr>
        <p:txBody>
          <a:bodyPr wrap="square" rtlCol="0">
            <a:spAutoFit/>
          </a:bodyPr>
          <a:lstStyle/>
          <a:p>
            <a:r>
              <a:rPr lang="ru-RU" dirty="0">
                <a:solidFill>
                  <a:schemeClr val="bg1"/>
                </a:solidFill>
              </a:rPr>
              <a:t>В ходе третьей зимы депрессии экономические трудности продолжали усиливаться: в сельской местности</a:t>
            </a:r>
            <a:r>
              <a:rPr lang="en-US" dirty="0">
                <a:solidFill>
                  <a:schemeClr val="bg1"/>
                </a:solidFill>
              </a:rPr>
              <a:t> </a:t>
            </a:r>
            <a:r>
              <a:rPr lang="ru-RU" dirty="0">
                <a:solidFill>
                  <a:schemeClr val="bg1"/>
                </a:solidFill>
              </a:rPr>
              <a:t>посевы</a:t>
            </a:r>
            <a:r>
              <a:rPr lang="en-US" dirty="0">
                <a:solidFill>
                  <a:schemeClr val="bg1"/>
                </a:solidFill>
              </a:rPr>
              <a:t> </a:t>
            </a:r>
            <a:r>
              <a:rPr lang="ru-RU" dirty="0">
                <a:solidFill>
                  <a:schemeClr val="bg1"/>
                </a:solidFill>
              </a:rPr>
              <a:t>гнили на полях, а непроданный скот погибал в</a:t>
            </a:r>
            <a:r>
              <a:rPr lang="en-US" dirty="0">
                <a:solidFill>
                  <a:schemeClr val="bg1"/>
                </a:solidFill>
              </a:rPr>
              <a:t> </a:t>
            </a:r>
            <a:r>
              <a:rPr lang="ru-RU" dirty="0">
                <a:solidFill>
                  <a:schemeClr val="bg1"/>
                </a:solidFill>
              </a:rPr>
              <a:t>стойлах, в то время как в городах работоспособные мужчины выстраивались в очереди перед «суповыми кухнями», раздававшими еду. Десятки тысяч рабочих разъехались по стране в поисках заработка; те кто не уехал продолжали набирать неоплаченные счета в местных бакалейных лавках или копаться в мусорных баках.. Проблема безработицы стала фактором, наносившим наибольший политический ущерб администрации Гувера: к началу 1932 года более 10 миллионов человек остались без работы (20</a:t>
            </a:r>
            <a:r>
              <a:rPr lang="en-US" dirty="0">
                <a:solidFill>
                  <a:schemeClr val="bg1"/>
                </a:solidFill>
              </a:rPr>
              <a:t> </a:t>
            </a:r>
            <a:r>
              <a:rPr lang="ru-RU" dirty="0">
                <a:solidFill>
                  <a:schemeClr val="bg1"/>
                </a:solidFill>
              </a:rPr>
              <a:t>% рабочей силы); в крупных городах, специализировавшихся на тяжёлой промышленности</a:t>
            </a:r>
            <a:r>
              <a:rPr lang="en-US" dirty="0">
                <a:solidFill>
                  <a:schemeClr val="bg1"/>
                </a:solidFill>
              </a:rPr>
              <a:t> </a:t>
            </a:r>
            <a:r>
              <a:rPr lang="ru-RU" dirty="0">
                <a:solidFill>
                  <a:schemeClr val="bg1"/>
                </a:solidFill>
              </a:rPr>
              <a:t>— таких как Чикаго и</a:t>
            </a:r>
            <a:r>
              <a:rPr lang="en-US" dirty="0">
                <a:solidFill>
                  <a:schemeClr val="bg1"/>
                </a:solidFill>
              </a:rPr>
              <a:t> </a:t>
            </a:r>
            <a:r>
              <a:rPr lang="ru-RU" dirty="0">
                <a:solidFill>
                  <a:schemeClr val="bg1"/>
                </a:solidFill>
              </a:rPr>
              <a:t>Детройт</a:t>
            </a:r>
            <a:r>
              <a:rPr lang="en-US" dirty="0">
                <a:solidFill>
                  <a:schemeClr val="bg1"/>
                </a:solidFill>
              </a:rPr>
              <a:t> </a:t>
            </a:r>
            <a:r>
              <a:rPr lang="ru-RU" dirty="0">
                <a:solidFill>
                  <a:schemeClr val="bg1"/>
                </a:solidFill>
              </a:rPr>
              <a:t>— уровень безработицы приблизился к 50</a:t>
            </a:r>
            <a:r>
              <a:rPr lang="en-US" dirty="0">
                <a:solidFill>
                  <a:schemeClr val="bg1"/>
                </a:solidFill>
              </a:rPr>
              <a:t> </a:t>
            </a:r>
            <a:r>
              <a:rPr lang="ru-RU" dirty="0">
                <a:solidFill>
                  <a:schemeClr val="bg1"/>
                </a:solidFill>
              </a:rPr>
              <a:t>%. Начала вырисовываться перспектива повсеместной</a:t>
            </a:r>
            <a:r>
              <a:rPr lang="en-US" dirty="0">
                <a:solidFill>
                  <a:schemeClr val="bg1"/>
                </a:solidFill>
              </a:rPr>
              <a:t> </a:t>
            </a:r>
            <a:r>
              <a:rPr lang="ru-RU" dirty="0">
                <a:solidFill>
                  <a:schemeClr val="bg1"/>
                </a:solidFill>
              </a:rPr>
              <a:t>структурной безработицы. При этом, помощь потерявшим источник существования традиционно была обязанностью региональных и местных органов власти</a:t>
            </a:r>
            <a:r>
              <a:rPr lang="en-US" dirty="0">
                <a:solidFill>
                  <a:schemeClr val="bg1"/>
                </a:solidFill>
              </a:rPr>
              <a:t> </a:t>
            </a:r>
            <a:r>
              <a:rPr lang="ru-RU" dirty="0">
                <a:solidFill>
                  <a:schemeClr val="bg1"/>
                </a:solidFill>
              </a:rPr>
              <a:t>— наряду с частными благотворительными организациями; но к 1932 году их объединенные ресурсы были исчерпаны. Ряд штатов, власти которые пытались собрать больше денег для помощи нуждавшимся путем увеличения налогов, столкнулись с бунтами со стороны разъяренных жителей. В 1932 году пассивность граждан начала отступать, уступив место требованию от федеральных действий, как минимум, прямой помощи безработным. Данное требование не было новым (законодательные инициативы имели место ещё в 1927 году), но депрессия заметно увеличило его громкость. Тем временем в</a:t>
            </a:r>
            <a:r>
              <a:rPr lang="en-US" dirty="0">
                <a:solidFill>
                  <a:schemeClr val="bg1"/>
                </a:solidFill>
              </a:rPr>
              <a:t> </a:t>
            </a:r>
            <a:r>
              <a:rPr lang="ru-RU" dirty="0">
                <a:solidFill>
                  <a:schemeClr val="bg1"/>
                </a:solidFill>
              </a:rPr>
              <a:t>штате Нью-Йорк</a:t>
            </a:r>
            <a:r>
              <a:rPr lang="en-US" dirty="0">
                <a:solidFill>
                  <a:schemeClr val="bg1"/>
                </a:solidFill>
              </a:rPr>
              <a:t> </a:t>
            </a:r>
            <a:r>
              <a:rPr lang="en-US" dirty="0" err="1">
                <a:solidFill>
                  <a:schemeClr val="bg1"/>
                </a:solidFill>
              </a:rPr>
              <a:t>губернатор</a:t>
            </a:r>
            <a:r>
              <a:rPr lang="en-US" dirty="0">
                <a:solidFill>
                  <a:schemeClr val="bg1"/>
                </a:solidFill>
              </a:rPr>
              <a:t> </a:t>
            </a:r>
            <a:r>
              <a:rPr lang="en-US" dirty="0" err="1">
                <a:solidFill>
                  <a:schemeClr val="bg1"/>
                </a:solidFill>
              </a:rPr>
              <a:t>Рузвельт</a:t>
            </a:r>
            <a:r>
              <a:rPr lang="en-US" dirty="0">
                <a:solidFill>
                  <a:schemeClr val="bg1"/>
                </a:solidFill>
              </a:rPr>
              <a:t> </a:t>
            </a:r>
            <a:r>
              <a:rPr lang="en-US" dirty="0" err="1">
                <a:solidFill>
                  <a:schemeClr val="bg1"/>
                </a:solidFill>
              </a:rPr>
              <a:t>ещё</a:t>
            </a:r>
            <a:r>
              <a:rPr lang="en-US" dirty="0">
                <a:solidFill>
                  <a:schemeClr val="bg1"/>
                </a:solidFill>
              </a:rPr>
              <a:t> в 1930 </a:t>
            </a:r>
            <a:r>
              <a:rPr lang="en-US" dirty="0" err="1">
                <a:solidFill>
                  <a:schemeClr val="bg1"/>
                </a:solidFill>
              </a:rPr>
              <a:t>году</a:t>
            </a:r>
            <a:r>
              <a:rPr lang="en-US" dirty="0">
                <a:solidFill>
                  <a:schemeClr val="bg1"/>
                </a:solidFill>
              </a:rPr>
              <a:t> </a:t>
            </a:r>
            <a:r>
              <a:rPr lang="en-US" dirty="0" err="1">
                <a:solidFill>
                  <a:schemeClr val="bg1"/>
                </a:solidFill>
              </a:rPr>
              <a:t>публично</a:t>
            </a:r>
            <a:r>
              <a:rPr lang="en-US" dirty="0">
                <a:solidFill>
                  <a:schemeClr val="bg1"/>
                </a:solidFill>
              </a:rPr>
              <a:t> </a:t>
            </a:r>
            <a:r>
              <a:rPr lang="en-US" dirty="0" err="1">
                <a:solidFill>
                  <a:schemeClr val="bg1"/>
                </a:solidFill>
              </a:rPr>
              <a:t>одобрил</a:t>
            </a:r>
            <a:r>
              <a:rPr lang="en-US" dirty="0">
                <a:solidFill>
                  <a:schemeClr val="bg1"/>
                </a:solidFill>
              </a:rPr>
              <a:t> </a:t>
            </a:r>
            <a:r>
              <a:rPr lang="en-US" dirty="0" err="1">
                <a:solidFill>
                  <a:schemeClr val="bg1"/>
                </a:solidFill>
              </a:rPr>
              <a:t>страхование</a:t>
            </a:r>
            <a:r>
              <a:rPr lang="en-US" dirty="0">
                <a:solidFill>
                  <a:schemeClr val="bg1"/>
                </a:solidFill>
              </a:rPr>
              <a:t> </a:t>
            </a:r>
            <a:r>
              <a:rPr lang="en-US" dirty="0" err="1">
                <a:solidFill>
                  <a:schemeClr val="bg1"/>
                </a:solidFill>
              </a:rPr>
              <a:t>от</a:t>
            </a:r>
            <a:r>
              <a:rPr lang="en-US" dirty="0">
                <a:solidFill>
                  <a:schemeClr val="bg1"/>
                </a:solidFill>
              </a:rPr>
              <a:t> </a:t>
            </a:r>
            <a:r>
              <a:rPr lang="en-US" dirty="0" err="1">
                <a:solidFill>
                  <a:schemeClr val="bg1"/>
                </a:solidFill>
              </a:rPr>
              <a:t>безработицы</a:t>
            </a:r>
            <a:r>
              <a:rPr lang="en-US" dirty="0">
                <a:solidFill>
                  <a:schemeClr val="bg1"/>
                </a:solidFill>
              </a:rPr>
              <a:t> и </a:t>
            </a:r>
            <a:r>
              <a:rPr lang="en-US" dirty="0" err="1">
                <a:solidFill>
                  <a:schemeClr val="bg1"/>
                </a:solidFill>
              </a:rPr>
              <a:t>систему</a:t>
            </a:r>
            <a:r>
              <a:rPr lang="en-US" dirty="0">
                <a:solidFill>
                  <a:schemeClr val="bg1"/>
                </a:solidFill>
              </a:rPr>
              <a:t> </a:t>
            </a:r>
            <a:r>
              <a:rPr lang="en-US" dirty="0" err="1">
                <a:solidFill>
                  <a:schemeClr val="bg1"/>
                </a:solidFill>
              </a:rPr>
              <a:t>пенсий</a:t>
            </a:r>
            <a:r>
              <a:rPr lang="en-US" dirty="0">
                <a:solidFill>
                  <a:schemeClr val="bg1"/>
                </a:solidFill>
              </a:rPr>
              <a:t>; в 1931 </a:t>
            </a:r>
            <a:r>
              <a:rPr lang="en-US" dirty="0" err="1">
                <a:solidFill>
                  <a:schemeClr val="bg1"/>
                </a:solidFill>
              </a:rPr>
              <a:t>году</a:t>
            </a:r>
            <a:r>
              <a:rPr lang="en-US" dirty="0">
                <a:solidFill>
                  <a:schemeClr val="bg1"/>
                </a:solidFill>
              </a:rPr>
              <a:t> </a:t>
            </a:r>
            <a:r>
              <a:rPr lang="en-US" dirty="0" err="1">
                <a:solidFill>
                  <a:schemeClr val="bg1"/>
                </a:solidFill>
              </a:rPr>
              <a:t>он</a:t>
            </a:r>
            <a:r>
              <a:rPr lang="en-US" dirty="0">
                <a:solidFill>
                  <a:schemeClr val="bg1"/>
                </a:solidFill>
              </a:rPr>
              <a:t> </a:t>
            </a:r>
            <a:r>
              <a:rPr lang="en-US" dirty="0" err="1">
                <a:solidFill>
                  <a:schemeClr val="bg1"/>
                </a:solidFill>
              </a:rPr>
              <a:t>добился</a:t>
            </a:r>
            <a:r>
              <a:rPr lang="en-US" dirty="0">
                <a:solidFill>
                  <a:schemeClr val="bg1"/>
                </a:solidFill>
              </a:rPr>
              <a:t> </a:t>
            </a:r>
            <a:r>
              <a:rPr lang="en-US" dirty="0" err="1">
                <a:solidFill>
                  <a:schemeClr val="bg1"/>
                </a:solidFill>
              </a:rPr>
              <a:t>принятия</a:t>
            </a:r>
            <a:r>
              <a:rPr lang="en-US" dirty="0">
                <a:solidFill>
                  <a:schemeClr val="bg1"/>
                </a:solidFill>
              </a:rPr>
              <a:t> </a:t>
            </a:r>
            <a:r>
              <a:rPr lang="en-US" dirty="0" err="1">
                <a:solidFill>
                  <a:schemeClr val="bg1"/>
                </a:solidFill>
              </a:rPr>
              <a:t>региональной</a:t>
            </a:r>
            <a:r>
              <a:rPr lang="en-US" dirty="0">
                <a:solidFill>
                  <a:schemeClr val="bg1"/>
                </a:solidFill>
              </a:rPr>
              <a:t> </a:t>
            </a:r>
            <a:r>
              <a:rPr lang="en-US" dirty="0" err="1">
                <a:solidFill>
                  <a:schemeClr val="bg1"/>
                </a:solidFill>
              </a:rPr>
              <a:t>программы</a:t>
            </a:r>
            <a:r>
              <a:rPr lang="en-US" dirty="0">
                <a:solidFill>
                  <a:schemeClr val="bg1"/>
                </a:solidFill>
              </a:rPr>
              <a:t>, </a:t>
            </a:r>
            <a:r>
              <a:rPr lang="en-US" dirty="0" err="1">
                <a:solidFill>
                  <a:schemeClr val="bg1"/>
                </a:solidFill>
              </a:rPr>
              <a:t>рассчитанной</a:t>
            </a:r>
            <a:r>
              <a:rPr lang="en-US" dirty="0">
                <a:solidFill>
                  <a:schemeClr val="bg1"/>
                </a:solidFill>
              </a:rPr>
              <a:t> </a:t>
            </a:r>
            <a:r>
              <a:rPr lang="en-US" dirty="0" err="1">
                <a:solidFill>
                  <a:schemeClr val="bg1"/>
                </a:solidFill>
              </a:rPr>
              <a:t>на</a:t>
            </a:r>
            <a:r>
              <a:rPr lang="en-US" dirty="0">
                <a:solidFill>
                  <a:schemeClr val="bg1"/>
                </a:solidFill>
              </a:rPr>
              <a:t> 7 </a:t>
            </a:r>
            <a:r>
              <a:rPr lang="en-US" dirty="0" err="1">
                <a:solidFill>
                  <a:schemeClr val="bg1"/>
                </a:solidFill>
              </a:rPr>
              <a:t>месяцев</a:t>
            </a:r>
            <a:r>
              <a:rPr lang="en-US" dirty="0">
                <a:solidFill>
                  <a:schemeClr val="bg1"/>
                </a:solidFill>
              </a:rPr>
              <a:t> и </a:t>
            </a:r>
            <a:r>
              <a:rPr lang="en-US" dirty="0" err="1">
                <a:solidFill>
                  <a:schemeClr val="bg1"/>
                </a:solidFill>
              </a:rPr>
              <a:t>имевшей</a:t>
            </a:r>
            <a:r>
              <a:rPr lang="en-US" dirty="0">
                <a:solidFill>
                  <a:schemeClr val="bg1"/>
                </a:solidFill>
              </a:rPr>
              <a:t> </a:t>
            </a:r>
            <a:r>
              <a:rPr lang="en-US" dirty="0" err="1">
                <a:solidFill>
                  <a:schemeClr val="bg1"/>
                </a:solidFill>
              </a:rPr>
              <a:t>размер</a:t>
            </a:r>
            <a:r>
              <a:rPr lang="en-US" dirty="0">
                <a:solidFill>
                  <a:schemeClr val="bg1"/>
                </a:solidFill>
              </a:rPr>
              <a:t> в 20 </a:t>
            </a:r>
            <a:r>
              <a:rPr lang="en-US" dirty="0" err="1">
                <a:solidFill>
                  <a:schemeClr val="bg1"/>
                </a:solidFill>
              </a:rPr>
              <a:t>миллионов</a:t>
            </a:r>
            <a:r>
              <a:rPr lang="en-US" dirty="0">
                <a:solidFill>
                  <a:schemeClr val="bg1"/>
                </a:solidFill>
              </a:rPr>
              <a:t> </a:t>
            </a:r>
            <a:r>
              <a:rPr lang="en-US" dirty="0" err="1">
                <a:solidFill>
                  <a:schemeClr val="bg1"/>
                </a:solidFill>
              </a:rPr>
              <a:t>долларов</a:t>
            </a:r>
            <a:r>
              <a:rPr lang="en-US" dirty="0">
                <a:solidFill>
                  <a:schemeClr val="bg1"/>
                </a:solidFill>
              </a:rPr>
              <a:t> — </a:t>
            </a:r>
            <a:r>
              <a:rPr lang="en-US" dirty="0" err="1">
                <a:solidFill>
                  <a:schemeClr val="bg1"/>
                </a:solidFill>
              </a:rPr>
              <a:t>краткость</a:t>
            </a:r>
            <a:r>
              <a:rPr lang="en-US" dirty="0">
                <a:solidFill>
                  <a:schemeClr val="bg1"/>
                </a:solidFill>
              </a:rPr>
              <a:t> </a:t>
            </a:r>
            <a:r>
              <a:rPr lang="en-US" dirty="0" err="1">
                <a:solidFill>
                  <a:schemeClr val="bg1"/>
                </a:solidFill>
              </a:rPr>
              <a:t>программы</a:t>
            </a:r>
            <a:r>
              <a:rPr lang="en-US" dirty="0">
                <a:solidFill>
                  <a:schemeClr val="bg1"/>
                </a:solidFill>
              </a:rPr>
              <a:t> </a:t>
            </a:r>
            <a:r>
              <a:rPr lang="en-US" dirty="0" err="1">
                <a:solidFill>
                  <a:schemeClr val="bg1"/>
                </a:solidFill>
              </a:rPr>
              <a:t>стала</a:t>
            </a:r>
            <a:r>
              <a:rPr lang="en-US" dirty="0">
                <a:solidFill>
                  <a:schemeClr val="bg1"/>
                </a:solidFill>
              </a:rPr>
              <a:t> </a:t>
            </a:r>
            <a:r>
              <a:rPr lang="en-US" dirty="0" err="1">
                <a:solidFill>
                  <a:schemeClr val="bg1"/>
                </a:solidFill>
              </a:rPr>
              <a:t>следствием</a:t>
            </a:r>
            <a:r>
              <a:rPr lang="en-US" dirty="0">
                <a:solidFill>
                  <a:schemeClr val="bg1"/>
                </a:solidFill>
              </a:rPr>
              <a:t> </a:t>
            </a:r>
            <a:r>
              <a:rPr lang="en-US" dirty="0" err="1">
                <a:solidFill>
                  <a:schemeClr val="bg1"/>
                </a:solidFill>
              </a:rPr>
              <a:t>осознания</a:t>
            </a:r>
            <a:r>
              <a:rPr lang="en-US" dirty="0">
                <a:solidFill>
                  <a:schemeClr val="bg1"/>
                </a:solidFill>
              </a:rPr>
              <a:t> </a:t>
            </a:r>
            <a:r>
              <a:rPr lang="en-US" dirty="0" err="1">
                <a:solidFill>
                  <a:schemeClr val="bg1"/>
                </a:solidFill>
              </a:rPr>
              <a:t>политической</a:t>
            </a:r>
            <a:r>
              <a:rPr lang="en-US" dirty="0">
                <a:solidFill>
                  <a:schemeClr val="bg1"/>
                </a:solidFill>
              </a:rPr>
              <a:t> </a:t>
            </a:r>
            <a:r>
              <a:rPr lang="en-US" dirty="0" err="1">
                <a:solidFill>
                  <a:schemeClr val="bg1"/>
                </a:solidFill>
              </a:rPr>
              <a:t>опасности</a:t>
            </a:r>
            <a:r>
              <a:rPr lang="en-US" dirty="0">
                <a:solidFill>
                  <a:schemeClr val="bg1"/>
                </a:solidFill>
              </a:rPr>
              <a:t> </a:t>
            </a:r>
            <a:r>
              <a:rPr lang="en-US" dirty="0" err="1">
                <a:solidFill>
                  <a:schemeClr val="bg1"/>
                </a:solidFill>
              </a:rPr>
              <a:t>от</a:t>
            </a:r>
            <a:r>
              <a:rPr lang="en-US" dirty="0">
                <a:solidFill>
                  <a:schemeClr val="bg1"/>
                </a:solidFill>
              </a:rPr>
              <a:t> </a:t>
            </a:r>
            <a:r>
              <a:rPr lang="en-US" dirty="0" err="1">
                <a:solidFill>
                  <a:schemeClr val="bg1"/>
                </a:solidFill>
              </a:rPr>
              <a:t>создания</a:t>
            </a:r>
            <a:r>
              <a:rPr lang="en-US" dirty="0">
                <a:solidFill>
                  <a:schemeClr val="bg1"/>
                </a:solidFill>
              </a:rPr>
              <a:t> </a:t>
            </a:r>
            <a:r>
              <a:rPr lang="en-US" dirty="0" err="1">
                <a:solidFill>
                  <a:schemeClr val="bg1"/>
                </a:solidFill>
              </a:rPr>
              <a:t>общественного</a:t>
            </a:r>
            <a:r>
              <a:rPr lang="en-US" dirty="0">
                <a:solidFill>
                  <a:schemeClr val="bg1"/>
                </a:solidFill>
              </a:rPr>
              <a:t> </a:t>
            </a:r>
            <a:r>
              <a:rPr lang="en-US" dirty="0" err="1">
                <a:solidFill>
                  <a:schemeClr val="bg1"/>
                </a:solidFill>
              </a:rPr>
              <a:t>класса</a:t>
            </a:r>
            <a:r>
              <a:rPr lang="en-US" dirty="0">
                <a:solidFill>
                  <a:schemeClr val="bg1"/>
                </a:solidFill>
              </a:rPr>
              <a:t>, </a:t>
            </a:r>
            <a:r>
              <a:rPr lang="en-US" dirty="0" err="1">
                <a:solidFill>
                  <a:schemeClr val="bg1"/>
                </a:solidFill>
              </a:rPr>
              <a:t>находящегося</a:t>
            </a:r>
            <a:r>
              <a:rPr lang="en-US" dirty="0">
                <a:solidFill>
                  <a:schemeClr val="bg1"/>
                </a:solidFill>
              </a:rPr>
              <a:t> в </a:t>
            </a:r>
            <a:r>
              <a:rPr lang="en-US" dirty="0" err="1">
                <a:solidFill>
                  <a:schemeClr val="bg1"/>
                </a:solidFill>
              </a:rPr>
              <a:t>постоянной</a:t>
            </a:r>
            <a:r>
              <a:rPr lang="en-US" dirty="0">
                <a:solidFill>
                  <a:schemeClr val="bg1"/>
                </a:solidFill>
              </a:rPr>
              <a:t> </a:t>
            </a:r>
            <a:r>
              <a:rPr lang="en-US" dirty="0" err="1">
                <a:solidFill>
                  <a:schemeClr val="bg1"/>
                </a:solidFill>
              </a:rPr>
              <a:t>финансовой</a:t>
            </a:r>
            <a:r>
              <a:rPr lang="en-US" dirty="0">
                <a:solidFill>
                  <a:schemeClr val="bg1"/>
                </a:solidFill>
              </a:rPr>
              <a:t> </a:t>
            </a:r>
            <a:r>
              <a:rPr lang="en-US" dirty="0" err="1">
                <a:solidFill>
                  <a:schemeClr val="bg1"/>
                </a:solidFill>
              </a:rPr>
              <a:t>зависимости</a:t>
            </a:r>
            <a:r>
              <a:rPr lang="en-US" dirty="0">
                <a:solidFill>
                  <a:schemeClr val="bg1"/>
                </a:solidFill>
              </a:rPr>
              <a:t> </a:t>
            </a:r>
            <a:r>
              <a:rPr lang="en-US" dirty="0" err="1">
                <a:solidFill>
                  <a:schemeClr val="bg1"/>
                </a:solidFill>
              </a:rPr>
              <a:t>от</a:t>
            </a:r>
            <a:r>
              <a:rPr lang="en-US" dirty="0">
                <a:solidFill>
                  <a:schemeClr val="bg1"/>
                </a:solidFill>
              </a:rPr>
              <a:t> </a:t>
            </a:r>
            <a:r>
              <a:rPr lang="en-US" dirty="0" err="1">
                <a:solidFill>
                  <a:schemeClr val="bg1"/>
                </a:solidFill>
              </a:rPr>
              <a:t>властей</a:t>
            </a:r>
            <a:r>
              <a:rPr lang="ru-RU" dirty="0">
                <a:solidFill>
                  <a:schemeClr val="bg1"/>
                </a:solidFill>
              </a:rPr>
              <a:t>.</a:t>
            </a:r>
          </a:p>
        </p:txBody>
      </p:sp>
      <p:sp>
        <p:nvSpPr>
          <p:cNvPr id="4" name="Прямоугольник 3">
            <a:extLst>
              <a:ext uri="{FF2B5EF4-FFF2-40B4-BE49-F238E27FC236}">
                <a16:creationId xmlns:a16="http://schemas.microsoft.com/office/drawing/2014/main" xmlns="" id="{6344E491-D687-4399-BC56-7EC3BF64D39D}"/>
              </a:ext>
            </a:extLst>
          </p:cNvPr>
          <p:cNvSpPr/>
          <p:nvPr/>
        </p:nvSpPr>
        <p:spPr>
          <a:xfrm>
            <a:off x="1" y="4665"/>
            <a:ext cx="1408922" cy="685333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a:extLst>
              <a:ext uri="{FF2B5EF4-FFF2-40B4-BE49-F238E27FC236}">
                <a16:creationId xmlns:a16="http://schemas.microsoft.com/office/drawing/2014/main" xmlns="" id="{210EB69E-A374-46ED-96BB-F3213B5F9172}"/>
              </a:ext>
            </a:extLst>
          </p:cNvPr>
          <p:cNvSpPr/>
          <p:nvPr/>
        </p:nvSpPr>
        <p:spPr>
          <a:xfrm>
            <a:off x="0" y="3890865"/>
            <a:ext cx="802434" cy="296247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a:extLst>
              <a:ext uri="{FF2B5EF4-FFF2-40B4-BE49-F238E27FC236}">
                <a16:creationId xmlns:a16="http://schemas.microsoft.com/office/drawing/2014/main" xmlns="" id="{DBD5694A-22AC-4AE4-ACF2-D2AE92EE8FE9}"/>
              </a:ext>
            </a:extLst>
          </p:cNvPr>
          <p:cNvSpPr/>
          <p:nvPr/>
        </p:nvSpPr>
        <p:spPr>
          <a:xfrm>
            <a:off x="428432" y="2752531"/>
            <a:ext cx="980491" cy="181632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a:extLst>
              <a:ext uri="{FF2B5EF4-FFF2-40B4-BE49-F238E27FC236}">
                <a16:creationId xmlns:a16="http://schemas.microsoft.com/office/drawing/2014/main" xmlns="" id="{2DA90458-4902-4EF1-A96C-AEADBB55EC06}"/>
              </a:ext>
            </a:extLst>
          </p:cNvPr>
          <p:cNvSpPr/>
          <p:nvPr/>
        </p:nvSpPr>
        <p:spPr>
          <a:xfrm>
            <a:off x="0" y="-30703"/>
            <a:ext cx="980492" cy="331507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xmlns="" val="16132347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xmlns="" id="{9EEF0B30-5A62-46BB-A73A-520FA05E35B1}"/>
              </a:ext>
            </a:extLst>
          </p:cNvPr>
          <p:cNvPicPr>
            <a:picLocks noChangeAspect="1"/>
          </p:cNvPicPr>
          <p:nvPr/>
        </p:nvPicPr>
        <p:blipFill>
          <a:blip r:embed="rId2"/>
          <a:stretch>
            <a:fillRect/>
          </a:stretch>
        </p:blipFill>
        <p:spPr>
          <a:xfrm>
            <a:off x="6930927" y="0"/>
            <a:ext cx="5261073" cy="6858000"/>
          </a:xfrm>
          <a:prstGeom prst="rect">
            <a:avLst/>
          </a:prstGeom>
        </p:spPr>
      </p:pic>
      <p:pic>
        <p:nvPicPr>
          <p:cNvPr id="7" name="Рисунок 6">
            <a:extLst>
              <a:ext uri="{FF2B5EF4-FFF2-40B4-BE49-F238E27FC236}">
                <a16:creationId xmlns:a16="http://schemas.microsoft.com/office/drawing/2014/main" xmlns="" id="{1A7EE054-6086-4CAC-A8DC-906CEE97797F}"/>
              </a:ext>
            </a:extLst>
          </p:cNvPr>
          <p:cNvPicPr>
            <a:picLocks noChangeAspect="1"/>
          </p:cNvPicPr>
          <p:nvPr/>
        </p:nvPicPr>
        <p:blipFill>
          <a:blip r:embed="rId3" cstate="print"/>
          <a:stretch>
            <a:fillRect/>
          </a:stretch>
        </p:blipFill>
        <p:spPr>
          <a:xfrm>
            <a:off x="0" y="0"/>
            <a:ext cx="5261073" cy="6858000"/>
          </a:xfrm>
          <a:prstGeom prst="rect">
            <a:avLst/>
          </a:prstGeom>
        </p:spPr>
      </p:pic>
      <p:sp>
        <p:nvSpPr>
          <p:cNvPr id="13" name="Прямоугольник 12">
            <a:extLst>
              <a:ext uri="{FF2B5EF4-FFF2-40B4-BE49-F238E27FC236}">
                <a16:creationId xmlns:a16="http://schemas.microsoft.com/office/drawing/2014/main" xmlns="" id="{BDA09B18-0C55-4A84-9E3B-7E5B7BAC59EF}"/>
              </a:ext>
            </a:extLst>
          </p:cNvPr>
          <p:cNvSpPr/>
          <p:nvPr/>
        </p:nvSpPr>
        <p:spPr>
          <a:xfrm>
            <a:off x="5261073" y="0"/>
            <a:ext cx="166985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4" name="TextBox 13">
            <a:extLst>
              <a:ext uri="{FF2B5EF4-FFF2-40B4-BE49-F238E27FC236}">
                <a16:creationId xmlns:a16="http://schemas.microsoft.com/office/drawing/2014/main" xmlns="" id="{D925FE78-1990-40B8-81A5-80D9BC98AF84}"/>
              </a:ext>
            </a:extLst>
          </p:cNvPr>
          <p:cNvSpPr txBox="1"/>
          <p:nvPr/>
        </p:nvSpPr>
        <p:spPr>
          <a:xfrm>
            <a:off x="1327211" y="4637314"/>
            <a:ext cx="7585346" cy="1569660"/>
          </a:xfrm>
          <a:prstGeom prst="rect">
            <a:avLst/>
          </a:prstGeom>
          <a:noFill/>
        </p:spPr>
        <p:txBody>
          <a:bodyPr wrap="none" rtlCol="0">
            <a:spAutoFit/>
          </a:bodyPr>
          <a:lstStyle/>
          <a:p>
            <a:r>
              <a:rPr lang="ru-RU" sz="4800" dirty="0">
                <a:solidFill>
                  <a:schemeClr val="bg1"/>
                </a:solidFill>
                <a:latin typeface="Segoe UI Light" panose="020B0502040204020203" pitchFamily="34" charset="0"/>
                <a:cs typeface="Segoe UI Light" panose="020B0502040204020203" pitchFamily="34" charset="0"/>
              </a:rPr>
              <a:t>Франклин Делано Рузвельт.</a:t>
            </a:r>
          </a:p>
          <a:p>
            <a:pPr algn="ctr"/>
            <a:r>
              <a:rPr lang="ru-RU" sz="4800" dirty="0">
                <a:solidFill>
                  <a:schemeClr val="bg1"/>
                </a:solidFill>
                <a:latin typeface="Segoe UI Light" panose="020B0502040204020203" pitchFamily="34" charset="0"/>
                <a:cs typeface="Segoe UI Light" panose="020B0502040204020203" pitchFamily="34" charset="0"/>
              </a:rPr>
              <a:t>«Новый Курс».</a:t>
            </a:r>
          </a:p>
        </p:txBody>
      </p:sp>
    </p:spTree>
    <p:extLst>
      <p:ext uri="{BB962C8B-B14F-4D97-AF65-F5344CB8AC3E}">
        <p14:creationId xmlns:p14="http://schemas.microsoft.com/office/powerpoint/2010/main" xmlns="" val="22296432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xmlns="" id="{E2155979-070B-42E6-943A-C476B7EBCE25}"/>
              </a:ext>
            </a:extLst>
          </p:cNvPr>
          <p:cNvSpPr/>
          <p:nvPr/>
        </p:nvSpPr>
        <p:spPr>
          <a:xfrm>
            <a:off x="0" y="0"/>
            <a:ext cx="10795518" cy="6858000"/>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TextBox 4">
            <a:extLst>
              <a:ext uri="{FF2B5EF4-FFF2-40B4-BE49-F238E27FC236}">
                <a16:creationId xmlns:a16="http://schemas.microsoft.com/office/drawing/2014/main" xmlns="" id="{5F7B8BDA-09B1-4DBA-97D0-C1C561D1E282}"/>
              </a:ext>
            </a:extLst>
          </p:cNvPr>
          <p:cNvSpPr txBox="1"/>
          <p:nvPr/>
        </p:nvSpPr>
        <p:spPr>
          <a:xfrm>
            <a:off x="121297" y="197346"/>
            <a:ext cx="10478279" cy="5909310"/>
          </a:xfrm>
          <a:prstGeom prst="rect">
            <a:avLst/>
          </a:prstGeom>
          <a:noFill/>
        </p:spPr>
        <p:txBody>
          <a:bodyPr wrap="square" rtlCol="0">
            <a:spAutoFit/>
          </a:bodyPr>
          <a:lstStyle/>
          <a:p>
            <a:r>
              <a:rPr lang="ru-RU" dirty="0">
                <a:solidFill>
                  <a:schemeClr val="bg1"/>
                </a:solidFill>
              </a:rPr>
              <a:t>Если «бизнесмен» Гувер был известен своим детальным знанием банковской системы США</a:t>
            </a:r>
            <a:r>
              <a:rPr lang="en-US" dirty="0">
                <a:solidFill>
                  <a:schemeClr val="bg1"/>
                </a:solidFill>
              </a:rPr>
              <a:t> </a:t>
            </a:r>
            <a:r>
              <a:rPr lang="ru-RU" dirty="0">
                <a:solidFill>
                  <a:schemeClr val="bg1"/>
                </a:solidFill>
              </a:rPr>
              <a:t>— вплоть до структуры активов конкретных банков</a:t>
            </a:r>
            <a:r>
              <a:rPr lang="en-US" dirty="0">
                <a:solidFill>
                  <a:schemeClr val="bg1"/>
                </a:solidFill>
              </a:rPr>
              <a:t> </a:t>
            </a:r>
            <a:r>
              <a:rPr lang="ru-RU" dirty="0">
                <a:solidFill>
                  <a:schemeClr val="bg1"/>
                </a:solidFill>
              </a:rPr>
              <a:t>— «политик» Рузвельт часто просил посетителей провести произвольную линию на карте США: после этого он наизусть называл все округа, по которым она проходила, описывая политические особенности каждого. Предыдущая политическая деятельность Рузвельта не давала возможности установить, что конкретно он имел ввиду под «новой сделкой» (Новым курсом): последующие исследователи обращали внимание на его речь от 1926 году, произнесённую перед выпускниками университета, в которой будущий президент как отметил «головокружительные темпы перемен», так и предлагал сочетать их «с новым мышлением, с новыми ценностями»</a:t>
            </a:r>
            <a:r>
              <a:rPr lang="en-US" dirty="0">
                <a:solidFill>
                  <a:schemeClr val="bg1"/>
                </a:solidFill>
              </a:rPr>
              <a:t> </a:t>
            </a:r>
            <a:r>
              <a:rPr lang="ru-RU" dirty="0">
                <a:solidFill>
                  <a:schemeClr val="bg1"/>
                </a:solidFill>
              </a:rPr>
              <a:t>— он призывал своих слушателей не исполнять обязанности, но и творчески искать новые решения. Экономические программы «Нового курса» были проведены через Конгресс во время первого президентского срока Рузвельта в 1933—1936 годах. Их целью было облегчение положения безработных, восстановление экономики и реформа финансовой системы с целью предотвращения повторения Великой депрессии. Поддерживавшая «Новый курс» Рузвельта Демократическая партия выражала интересы белых южан, этнических меньшинств и профсоюзов. Как заявлял </a:t>
            </a:r>
            <a:r>
              <a:rPr lang="ru-RU" dirty="0" err="1">
                <a:solidFill>
                  <a:schemeClr val="bg1"/>
                </a:solidFill>
              </a:rPr>
              <a:t>Ф.Рузвельт</a:t>
            </a:r>
            <a:r>
              <a:rPr lang="ru-RU" dirty="0">
                <a:solidFill>
                  <a:schemeClr val="bg1"/>
                </a:solidFill>
              </a:rPr>
              <a:t>: «По всей стране мужчины и женщины, забытые в политической философии правительства, смотрят на нас, ожидая указаний, что им делать, и более справедливого распределения национальных богатств… Я обещаю новый курс для американского народа. Это не просто политическая кампания. Это призыв к оружию». В течение первых ста дней после вступления в должность президент представил конгрессу на утверждение множество законопроектов. Первыми мероприятиями администрации были временное закрытие банков для упорядочивания их деятельности и восстановления доверия к банковской системе, а также организация общественных работ для безработных.</a:t>
            </a:r>
          </a:p>
        </p:txBody>
      </p:sp>
      <p:sp>
        <p:nvSpPr>
          <p:cNvPr id="8" name="Прямоугольник 7">
            <a:extLst>
              <a:ext uri="{FF2B5EF4-FFF2-40B4-BE49-F238E27FC236}">
                <a16:creationId xmlns:a16="http://schemas.microsoft.com/office/drawing/2014/main" xmlns="" id="{D0A5E779-7A1E-472C-859F-74522369B827}"/>
              </a:ext>
            </a:extLst>
          </p:cNvPr>
          <p:cNvSpPr/>
          <p:nvPr/>
        </p:nvSpPr>
        <p:spPr>
          <a:xfrm>
            <a:off x="10795518" y="0"/>
            <a:ext cx="1396482"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a:extLst>
              <a:ext uri="{FF2B5EF4-FFF2-40B4-BE49-F238E27FC236}">
                <a16:creationId xmlns:a16="http://schemas.microsoft.com/office/drawing/2014/main" xmlns="" id="{617A1DD8-6041-4035-8EF1-CAA5A0FBD181}"/>
              </a:ext>
            </a:extLst>
          </p:cNvPr>
          <p:cNvSpPr/>
          <p:nvPr/>
        </p:nvSpPr>
        <p:spPr>
          <a:xfrm>
            <a:off x="11211508" y="264303"/>
            <a:ext cx="980492" cy="331507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рямоугольник 9">
            <a:extLst>
              <a:ext uri="{FF2B5EF4-FFF2-40B4-BE49-F238E27FC236}">
                <a16:creationId xmlns:a16="http://schemas.microsoft.com/office/drawing/2014/main" xmlns="" id="{6898A475-77A2-4D5C-B9BB-D39695917499}"/>
              </a:ext>
            </a:extLst>
          </p:cNvPr>
          <p:cNvSpPr/>
          <p:nvPr/>
        </p:nvSpPr>
        <p:spPr>
          <a:xfrm>
            <a:off x="10795518" y="2027524"/>
            <a:ext cx="980492" cy="4830476"/>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a:extLst>
              <a:ext uri="{FF2B5EF4-FFF2-40B4-BE49-F238E27FC236}">
                <a16:creationId xmlns:a16="http://schemas.microsoft.com/office/drawing/2014/main" xmlns="" id="{B939A7B1-24A2-422E-9853-8C464D6FD04C}"/>
              </a:ext>
            </a:extLst>
          </p:cNvPr>
          <p:cNvSpPr/>
          <p:nvPr/>
        </p:nvSpPr>
        <p:spPr>
          <a:xfrm>
            <a:off x="10991460" y="2791577"/>
            <a:ext cx="980492" cy="331507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xmlns="" val="31046435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xmlns="">
                  <a14:imgLayer r:embed="rId3">
                    <a14:imgEffect>
                      <a14:brightnessContrast bright="-40000"/>
                    </a14:imgEffect>
                  </a14:imgLayer>
                </a14:imgProps>
              </a:ext>
              <a:ext uri="{28A0092B-C50C-407E-A947-70E740481C1C}">
                <a14:useLocalDpi xmlns:a14="http://schemas.microsoft.com/office/drawing/2010/main" xmlns="" val="0"/>
              </a:ext>
            </a:extLst>
          </a:blip>
          <a:stretch>
            <a:fillRect/>
          </a:stretch>
        </p:blipFill>
        <p:spPr>
          <a:xfrm>
            <a:off x="9018" y="0"/>
            <a:ext cx="12182982" cy="6863080"/>
          </a:xfrm>
          <a:prstGeom prst="rect">
            <a:avLst/>
          </a:prstGeom>
        </p:spPr>
      </p:pic>
      <p:sp>
        <p:nvSpPr>
          <p:cNvPr id="6" name="TextBox 5"/>
          <p:cNvSpPr txBox="1"/>
          <p:nvPr/>
        </p:nvSpPr>
        <p:spPr>
          <a:xfrm>
            <a:off x="1040610" y="2829352"/>
            <a:ext cx="10110781" cy="769441"/>
          </a:xfrm>
          <a:prstGeom prst="rect">
            <a:avLst/>
          </a:prstGeom>
          <a:noFill/>
        </p:spPr>
        <p:txBody>
          <a:bodyPr wrap="none" rtlCol="0">
            <a:spAutoFit/>
          </a:bodyPr>
          <a:lstStyle/>
          <a:p>
            <a:pPr algn="just"/>
            <a:r>
              <a:rPr lang="ru-RU" sz="4400" dirty="0">
                <a:solidFill>
                  <a:schemeClr val="bg1"/>
                </a:solidFill>
                <a:latin typeface="Segoe UI Light" panose="020B0502040204020203" pitchFamily="34" charset="0"/>
                <a:cs typeface="Segoe UI Light" panose="020B0502040204020203" pitchFamily="34" charset="0"/>
              </a:rPr>
              <a:t>Предыстория: 1920-е годы. Иммиграция.</a:t>
            </a:r>
            <a:endParaRPr lang="en-US" sz="4400" dirty="0">
              <a:solidFill>
                <a:schemeClr val="bg1"/>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xmlns="" val="9946793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E6343A39-6C1C-41EA-9687-6BC8BB55C406}"/>
              </a:ext>
            </a:extLst>
          </p:cNvPr>
          <p:cNvPicPr>
            <a:picLocks noChangeAspect="1"/>
          </p:cNvPicPr>
          <p:nvPr/>
        </p:nvPicPr>
        <p:blipFill>
          <a:blip r:embed="rId2">
            <a:extLst>
              <a:ext uri="{BEBA8EAE-BF5A-486C-A8C5-ECC9F3942E4B}">
                <a14:imgProps xmlns:a14="http://schemas.microsoft.com/office/drawing/2010/main" xmlns="">
                  <a14:imgLayer r:embed="rId3">
                    <a14:imgEffect>
                      <a14:brightnessContrast bright="-40000" contrast="-20000"/>
                    </a14:imgEffect>
                  </a14:imgLayer>
                </a14:imgProps>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xmlns="" id="{161EC872-F400-41A5-8162-0B558970CCD4}"/>
              </a:ext>
            </a:extLst>
          </p:cNvPr>
          <p:cNvSpPr txBox="1"/>
          <p:nvPr/>
        </p:nvSpPr>
        <p:spPr>
          <a:xfrm>
            <a:off x="2271074" y="2659559"/>
            <a:ext cx="7649851" cy="769441"/>
          </a:xfrm>
          <a:prstGeom prst="rect">
            <a:avLst/>
          </a:prstGeom>
          <a:noFill/>
        </p:spPr>
        <p:txBody>
          <a:bodyPr wrap="none" rtlCol="0">
            <a:spAutoFit/>
          </a:bodyPr>
          <a:lstStyle/>
          <a:p>
            <a:r>
              <a:rPr lang="ru-RU" sz="4400" dirty="0">
                <a:solidFill>
                  <a:schemeClr val="bg1"/>
                </a:solidFill>
                <a:latin typeface="Segoe UI Light" panose="020B0502040204020203" pitchFamily="34" charset="0"/>
                <a:cs typeface="Segoe UI Light" panose="020B0502040204020203" pitchFamily="34" charset="0"/>
              </a:rPr>
              <a:t>Кризис. Антикризисные меры.</a:t>
            </a:r>
          </a:p>
        </p:txBody>
      </p:sp>
    </p:spTree>
    <p:extLst>
      <p:ext uri="{BB962C8B-B14F-4D97-AF65-F5344CB8AC3E}">
        <p14:creationId xmlns:p14="http://schemas.microsoft.com/office/powerpoint/2010/main" xmlns="" val="40935417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xmlns="" id="{0F53CAA3-87E2-421C-AC53-C4854CDD6D6A}"/>
              </a:ext>
            </a:extLst>
          </p:cNvPr>
          <p:cNvSpPr/>
          <p:nvPr/>
        </p:nvSpPr>
        <p:spPr>
          <a:xfrm>
            <a:off x="0" y="0"/>
            <a:ext cx="10795518"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TextBox 1">
            <a:extLst>
              <a:ext uri="{FF2B5EF4-FFF2-40B4-BE49-F238E27FC236}">
                <a16:creationId xmlns:a16="http://schemas.microsoft.com/office/drawing/2014/main" xmlns="" id="{219FF4B1-B3A1-4ADE-B0C1-E22697DF8818}"/>
              </a:ext>
            </a:extLst>
          </p:cNvPr>
          <p:cNvSpPr txBox="1"/>
          <p:nvPr/>
        </p:nvSpPr>
        <p:spPr>
          <a:xfrm>
            <a:off x="205274" y="205273"/>
            <a:ext cx="10086391" cy="6463308"/>
          </a:xfrm>
          <a:prstGeom prst="rect">
            <a:avLst/>
          </a:prstGeom>
          <a:noFill/>
        </p:spPr>
        <p:txBody>
          <a:bodyPr wrap="square" rtlCol="0">
            <a:spAutoFit/>
          </a:bodyPr>
          <a:lstStyle/>
          <a:p>
            <a:r>
              <a:rPr lang="ru-RU" dirty="0">
                <a:solidFill>
                  <a:schemeClr val="bg1"/>
                </a:solidFill>
              </a:rPr>
              <a:t>В январе 1932 года Конгресс США создал Финансовую корпорацию реконструкции (RFC). Эта организация оказывала финансовую помощь железным дорогам, финансовым институтам и корпорациям. В июле её роль была расширена для оказания помощи сельскому хозяйству и финансирования государственных и местных общественных работ. Был принят закон о Федеральном жилищном банке, который должен предоставлять кредиты организациям, занимающимся ипотечным кредитованием. Для выхода из кризиса в 1933 году начал осуществляться Новый курс Рузвельта — различные меры, направленные на регулирование экономики. Некоторые из них, по современным представлениям, помогли устранить причины Великой депрессии, некоторые носили социальную направленность, помогая наиболее пострадавшим выжить, другие меры усугубили положение. Конгресс разрешил создать Федеральную корпорацию страхования вкладов и Федеральную администрацию чрезвычайной помощи (ФАЧП), создание которой предписывалось Законом о восстановлении национальной экономики от 16 июля 1933 года. В сфере сельского хозяйства принятый 12 мая 1933 года закон о регулировании, который реструктурировал 12-миллиардный фермерский долг, сократил проценты по ипотечной задолженности и удлинил срок погашения всех долгов. Было составлено 557 основных и 189 дополнительных так называемых «кодексов честной конкуренции» в различных отраслях. Стороны гарантировали минимум зарплаты, а также единую зарплату для всех рабочих одной категории. Государство решительно вторглось в сферу образования, здравоохранения, гарантировало прожиточный минимум, взяло на себя обязательство по обеспечению престарелых, инвалидов, неимущих. Индекс промышленного производства составил в 1939 году только 90 % уровня 1932 года. По подсчётам экономистов-исследователей Великой депрессии </a:t>
            </a:r>
            <a:r>
              <a:rPr lang="ru-RU" dirty="0" err="1">
                <a:solidFill>
                  <a:schemeClr val="bg1"/>
                </a:solidFill>
              </a:rPr>
              <a:t>Коула</a:t>
            </a:r>
            <a:r>
              <a:rPr lang="ru-RU" dirty="0">
                <a:solidFill>
                  <a:schemeClr val="bg1"/>
                </a:solidFill>
              </a:rPr>
              <a:t> и </a:t>
            </a:r>
            <a:r>
              <a:rPr lang="ru-RU" dirty="0" err="1">
                <a:solidFill>
                  <a:schemeClr val="bg1"/>
                </a:solidFill>
              </a:rPr>
              <a:t>Оханиана</a:t>
            </a:r>
            <a:r>
              <a:rPr lang="ru-RU" dirty="0">
                <a:solidFill>
                  <a:schemeClr val="bg1"/>
                </a:solidFill>
              </a:rPr>
              <a:t>, без мер администрации Рузвельта по сдерживанию конкуренции уровень восстановления 1939 года мог быть достигнут пятью годами раньше.</a:t>
            </a:r>
          </a:p>
        </p:txBody>
      </p:sp>
      <p:sp>
        <p:nvSpPr>
          <p:cNvPr id="4" name="Прямоугольник 3">
            <a:extLst>
              <a:ext uri="{FF2B5EF4-FFF2-40B4-BE49-F238E27FC236}">
                <a16:creationId xmlns:a16="http://schemas.microsoft.com/office/drawing/2014/main" xmlns="" id="{41379804-DB02-4D1E-9F24-AA06E736829E}"/>
              </a:ext>
            </a:extLst>
          </p:cNvPr>
          <p:cNvSpPr/>
          <p:nvPr/>
        </p:nvSpPr>
        <p:spPr>
          <a:xfrm>
            <a:off x="9845351" y="0"/>
            <a:ext cx="1396482" cy="284583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a:extLst>
              <a:ext uri="{FF2B5EF4-FFF2-40B4-BE49-F238E27FC236}">
                <a16:creationId xmlns:a16="http://schemas.microsoft.com/office/drawing/2014/main" xmlns="" id="{31227F81-D5E9-4F5B-B794-CFABAC975330}"/>
              </a:ext>
            </a:extLst>
          </p:cNvPr>
          <p:cNvSpPr/>
          <p:nvPr/>
        </p:nvSpPr>
        <p:spPr>
          <a:xfrm>
            <a:off x="10795518" y="2845838"/>
            <a:ext cx="1396482" cy="401216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a:extLst>
              <a:ext uri="{FF2B5EF4-FFF2-40B4-BE49-F238E27FC236}">
                <a16:creationId xmlns:a16="http://schemas.microsoft.com/office/drawing/2014/main" xmlns="" id="{6201E935-19D6-4E1F-A903-0C94F7CC150D}"/>
              </a:ext>
            </a:extLst>
          </p:cNvPr>
          <p:cNvSpPr/>
          <p:nvPr/>
        </p:nvSpPr>
        <p:spPr>
          <a:xfrm>
            <a:off x="10543592" y="3035711"/>
            <a:ext cx="1396482" cy="284583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a:extLst>
              <a:ext uri="{FF2B5EF4-FFF2-40B4-BE49-F238E27FC236}">
                <a16:creationId xmlns:a16="http://schemas.microsoft.com/office/drawing/2014/main" xmlns="" id="{83F74147-82DF-46FA-B2DA-4377D1600B69}"/>
              </a:ext>
            </a:extLst>
          </p:cNvPr>
          <p:cNvSpPr/>
          <p:nvPr/>
        </p:nvSpPr>
        <p:spPr>
          <a:xfrm>
            <a:off x="10795518" y="0"/>
            <a:ext cx="1396482" cy="3429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xmlns="" val="26693976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a14:imgEffect>
                  </a14:imgLayer>
                </a14:imgProps>
              </a:ext>
              <a:ext uri="{28A0092B-C50C-407E-A947-70E740481C1C}">
                <a14:useLocalDpi xmlns:a14="http://schemas.microsoft.com/office/drawing/2010/main" xmlns="" val="0"/>
              </a:ext>
            </a:extLst>
          </a:blip>
          <a:srcRect t="2515" b="19694"/>
          <a:stretch/>
        </p:blipFill>
        <p:spPr>
          <a:xfrm>
            <a:off x="0" y="-27160"/>
            <a:ext cx="12192000" cy="6907794"/>
          </a:xfrm>
          <a:prstGeom prst="rect">
            <a:avLst/>
          </a:prstGeom>
        </p:spPr>
      </p:pic>
      <p:sp>
        <p:nvSpPr>
          <p:cNvPr id="3" name="TextBox 2"/>
          <p:cNvSpPr txBox="1"/>
          <p:nvPr/>
        </p:nvSpPr>
        <p:spPr>
          <a:xfrm>
            <a:off x="1069207" y="2143552"/>
            <a:ext cx="10053586" cy="1446550"/>
          </a:xfrm>
          <a:prstGeom prst="rect">
            <a:avLst/>
          </a:prstGeom>
          <a:noFill/>
        </p:spPr>
        <p:txBody>
          <a:bodyPr wrap="none" rtlCol="0">
            <a:spAutoFit/>
          </a:bodyPr>
          <a:lstStyle/>
          <a:p>
            <a:pPr algn="just"/>
            <a:r>
              <a:rPr lang="ru-RU" sz="4400" dirty="0">
                <a:solidFill>
                  <a:schemeClr val="bg1"/>
                </a:solidFill>
                <a:latin typeface="Segoe UI Light" panose="020B0502040204020203" pitchFamily="34" charset="0"/>
                <a:cs typeface="Segoe UI Light" panose="020B0502040204020203" pitchFamily="34" charset="0"/>
              </a:rPr>
              <a:t>Мировой экономический кризис в США</a:t>
            </a:r>
            <a:endParaRPr lang="en-US" sz="4400" dirty="0">
              <a:solidFill>
                <a:schemeClr val="bg1"/>
              </a:solidFill>
              <a:latin typeface="Segoe UI Light" panose="020B0502040204020203" pitchFamily="34" charset="0"/>
              <a:cs typeface="Segoe UI Light" panose="020B0502040204020203" pitchFamily="34" charset="0"/>
            </a:endParaRPr>
          </a:p>
          <a:p>
            <a:pPr algn="just"/>
            <a:r>
              <a:rPr lang="ru-RU" sz="4400" dirty="0">
                <a:solidFill>
                  <a:schemeClr val="bg1"/>
                </a:solidFill>
                <a:latin typeface="Segoe UI Light" panose="020B0502040204020203" pitchFamily="34" charset="0"/>
                <a:cs typeface="Segoe UI Light" panose="020B0502040204020203" pitchFamily="34" charset="0"/>
              </a:rPr>
              <a:t> и других странах. Великая Депрессия</a:t>
            </a:r>
            <a:r>
              <a:rPr lang="en-US" sz="4400" dirty="0">
                <a:solidFill>
                  <a:schemeClr val="bg1"/>
                </a:solidFill>
                <a:latin typeface="Segoe UI Light" panose="020B0502040204020203" pitchFamily="34" charset="0"/>
                <a:cs typeface="Segoe UI Light" panose="020B0502040204020203" pitchFamily="34" charset="0"/>
              </a:rPr>
              <a:t>.</a:t>
            </a:r>
          </a:p>
        </p:txBody>
      </p:sp>
      <p:sp>
        <p:nvSpPr>
          <p:cNvPr id="4" name="TextBox 3"/>
          <p:cNvSpPr txBox="1"/>
          <p:nvPr/>
        </p:nvSpPr>
        <p:spPr>
          <a:xfrm>
            <a:off x="3169974" y="3850889"/>
            <a:ext cx="184731" cy="400110"/>
          </a:xfrm>
          <a:prstGeom prst="rect">
            <a:avLst/>
          </a:prstGeom>
          <a:noFill/>
        </p:spPr>
        <p:txBody>
          <a:bodyPr wrap="none" rtlCol="0">
            <a:spAutoFit/>
          </a:bodyPr>
          <a:lstStyle/>
          <a:p>
            <a:pPr algn="ctr"/>
            <a:endParaRPr lang="en-US" sz="2000" dirty="0">
              <a:solidFill>
                <a:schemeClr val="bg1"/>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xmlns="" val="7933003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xmlns="" id="{781FBFB9-69E6-4379-8660-C088242F5F00}"/>
              </a:ext>
            </a:extLst>
          </p:cNvPr>
          <p:cNvSpPr/>
          <p:nvPr/>
        </p:nvSpPr>
        <p:spPr>
          <a:xfrm>
            <a:off x="0" y="0"/>
            <a:ext cx="12192000" cy="6858000"/>
          </a:xfrm>
          <a:prstGeom prst="rect">
            <a:avLst/>
          </a:prstGeom>
          <a:solidFill>
            <a:schemeClr val="tx1">
              <a:lumMod val="75000"/>
              <a:lumOff val="2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a:p>
        </p:txBody>
      </p:sp>
      <p:sp>
        <p:nvSpPr>
          <p:cNvPr id="2" name="TextBox 1">
            <a:extLst>
              <a:ext uri="{FF2B5EF4-FFF2-40B4-BE49-F238E27FC236}">
                <a16:creationId xmlns:a16="http://schemas.microsoft.com/office/drawing/2014/main" xmlns="" id="{F5D5F390-3B5F-493A-9187-810B78D0877F}"/>
              </a:ext>
            </a:extLst>
          </p:cNvPr>
          <p:cNvSpPr txBox="1"/>
          <p:nvPr/>
        </p:nvSpPr>
        <p:spPr>
          <a:xfrm>
            <a:off x="320353" y="305068"/>
            <a:ext cx="8860970" cy="6247864"/>
          </a:xfrm>
          <a:prstGeom prst="rect">
            <a:avLst/>
          </a:prstGeom>
          <a:noFill/>
        </p:spPr>
        <p:txBody>
          <a:bodyPr wrap="square" rtlCol="0">
            <a:spAutoFit/>
          </a:bodyPr>
          <a:lstStyle/>
          <a:p>
            <a:r>
              <a:rPr lang="ru-RU" sz="2000" dirty="0">
                <a:solidFill>
                  <a:schemeClr val="bg1"/>
                </a:solidFill>
              </a:rPr>
              <a:t>Масштаб изменений, происходивших в Америке в 1920-х годах, был впечатляющим, а разнообразие её культур и укладов того времени было «удивительным». Население</a:t>
            </a:r>
            <a:r>
              <a:rPr lang="ru-RU" sz="2000" u="sng" dirty="0">
                <a:solidFill>
                  <a:schemeClr val="bg1"/>
                </a:solidFill>
              </a:rPr>
              <a:t> </a:t>
            </a:r>
            <a:r>
              <a:rPr lang="ru-RU" sz="2000" dirty="0">
                <a:solidFill>
                  <a:schemeClr val="bg1"/>
                </a:solidFill>
              </a:rPr>
              <a:t>США с 1890 года</a:t>
            </a:r>
            <a:r>
              <a:rPr lang="en-US" sz="2000" dirty="0">
                <a:solidFill>
                  <a:schemeClr val="bg1"/>
                </a:solidFill>
              </a:rPr>
              <a:t> </a:t>
            </a:r>
            <a:r>
              <a:rPr lang="ru-RU" sz="2000" dirty="0">
                <a:solidFill>
                  <a:schemeClr val="bg1"/>
                </a:solidFill>
              </a:rPr>
              <a:t>— 62 миллионов человек</a:t>
            </a:r>
            <a:r>
              <a:rPr lang="en-US" sz="2000" dirty="0">
                <a:solidFill>
                  <a:schemeClr val="bg1"/>
                </a:solidFill>
              </a:rPr>
              <a:t> </a:t>
            </a:r>
            <a:r>
              <a:rPr lang="ru-RU" sz="2000" dirty="0">
                <a:solidFill>
                  <a:schemeClr val="bg1"/>
                </a:solidFill>
              </a:rPr>
              <a:t>— почти удвоилось. Как минимум треть данного увеличения была вызвана масштабным притоком иммигрантов, большинство из которых перебралось в Северную Америку из религиозно и культурно «экзотических» регионов Южной и Восточной Европы. В течение трех десятилетий, в основном через Нью-Йорк, в США переехали четыре миллиона итальянских католиков; полмиллиона православных греков; полмиллиона венгров-католиков; почти полтора миллиона католиков-поляков; более двух миллионов евреев, в основном из </a:t>
            </a:r>
            <a:r>
              <a:rPr lang="ru-RU" sz="2000" dirty="0" err="1">
                <a:solidFill>
                  <a:schemeClr val="bg1"/>
                </a:solidFill>
              </a:rPr>
              <a:t>контролируюшихся</a:t>
            </a:r>
            <a:r>
              <a:rPr lang="ru-RU" sz="2000" dirty="0">
                <a:solidFill>
                  <a:schemeClr val="bg1"/>
                </a:solidFill>
              </a:rPr>
              <a:t> властями Российской империи территории современных Польши, Украины и Литвы; полмиллиона словаков, преимущественно католиков; миллионы восточных славян с территории современных Белоруссии и России, в основном, православные; больше миллионов южных славян</a:t>
            </a:r>
            <a:r>
              <a:rPr lang="en-US" sz="2000" dirty="0">
                <a:solidFill>
                  <a:schemeClr val="bg1"/>
                </a:solidFill>
              </a:rPr>
              <a:t> </a:t>
            </a:r>
            <a:r>
              <a:rPr lang="ru-RU" sz="2000" dirty="0">
                <a:solidFill>
                  <a:schemeClr val="bg1"/>
                </a:solidFill>
              </a:rPr>
              <a:t>— католиков, православных, мусульман и евреев</a:t>
            </a:r>
            <a:r>
              <a:rPr lang="en-US" sz="2000" dirty="0">
                <a:solidFill>
                  <a:schemeClr val="bg1"/>
                </a:solidFill>
              </a:rPr>
              <a:t> </a:t>
            </a:r>
            <a:r>
              <a:rPr lang="ru-RU" sz="2000" dirty="0">
                <a:solidFill>
                  <a:schemeClr val="bg1"/>
                </a:solidFill>
              </a:rPr>
              <a:t>— из Румынии, Хорватии, Сербии, Болгарии</a:t>
            </a:r>
            <a:r>
              <a:rPr lang="ru-RU" sz="2000" u="sng" dirty="0">
                <a:solidFill>
                  <a:schemeClr val="bg1"/>
                </a:solidFill>
              </a:rPr>
              <a:t> </a:t>
            </a:r>
            <a:r>
              <a:rPr lang="ru-RU" sz="2000" dirty="0">
                <a:solidFill>
                  <a:schemeClr val="bg1"/>
                </a:solidFill>
              </a:rPr>
              <a:t>и Черногории. Иммигрантские волны с начала </a:t>
            </a:r>
            <a:r>
              <a:rPr lang="en-US" sz="2000" dirty="0">
                <a:solidFill>
                  <a:schemeClr val="bg1"/>
                </a:solidFill>
              </a:rPr>
              <a:t>XX</a:t>
            </a:r>
            <a:r>
              <a:rPr lang="ru-RU" sz="2000" dirty="0">
                <a:solidFill>
                  <a:schemeClr val="bg1"/>
                </a:solidFill>
              </a:rPr>
              <a:t> века были настолько велики, что из 123 миллионов американцев, зарегистрированных в ходе переписи 1930 года, каждый десятый родился не в США, а еще у 20</a:t>
            </a:r>
            <a:r>
              <a:rPr lang="en-US" sz="2000" dirty="0">
                <a:solidFill>
                  <a:schemeClr val="bg1"/>
                </a:solidFill>
              </a:rPr>
              <a:t> </a:t>
            </a:r>
            <a:r>
              <a:rPr lang="ru-RU" sz="2000" dirty="0">
                <a:solidFill>
                  <a:schemeClr val="bg1"/>
                </a:solidFill>
              </a:rPr>
              <a:t>% по крайней мере один из родителей появился на свет за пределами страны.</a:t>
            </a:r>
          </a:p>
        </p:txBody>
      </p:sp>
      <p:sp>
        <p:nvSpPr>
          <p:cNvPr id="5" name="Прямоугольник 4">
            <a:extLst>
              <a:ext uri="{FF2B5EF4-FFF2-40B4-BE49-F238E27FC236}">
                <a16:creationId xmlns:a16="http://schemas.microsoft.com/office/drawing/2014/main" xmlns="" id="{17B27848-C016-4464-AEA9-7EE40EE612D9}"/>
              </a:ext>
            </a:extLst>
          </p:cNvPr>
          <p:cNvSpPr/>
          <p:nvPr/>
        </p:nvSpPr>
        <p:spPr>
          <a:xfrm>
            <a:off x="10028856" y="0"/>
            <a:ext cx="2163144" cy="528579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a:extLst>
              <a:ext uri="{FF2B5EF4-FFF2-40B4-BE49-F238E27FC236}">
                <a16:creationId xmlns:a16="http://schemas.microsoft.com/office/drawing/2014/main" xmlns="" id="{D5CE8DCB-8F19-4F19-AC96-F75F2E2D4C5C}"/>
              </a:ext>
            </a:extLst>
          </p:cNvPr>
          <p:cNvSpPr/>
          <p:nvPr/>
        </p:nvSpPr>
        <p:spPr>
          <a:xfrm>
            <a:off x="10963469" y="-1"/>
            <a:ext cx="1228530" cy="2967135"/>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a:extLst>
              <a:ext uri="{FF2B5EF4-FFF2-40B4-BE49-F238E27FC236}">
                <a16:creationId xmlns:a16="http://schemas.microsoft.com/office/drawing/2014/main" xmlns="" id="{3F15615E-DF5A-45C5-AC94-AC955886F70A}"/>
              </a:ext>
            </a:extLst>
          </p:cNvPr>
          <p:cNvSpPr/>
          <p:nvPr/>
        </p:nvSpPr>
        <p:spPr>
          <a:xfrm>
            <a:off x="9349273" y="1572208"/>
            <a:ext cx="2315547" cy="528579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a:extLst>
              <a:ext uri="{FF2B5EF4-FFF2-40B4-BE49-F238E27FC236}">
                <a16:creationId xmlns:a16="http://schemas.microsoft.com/office/drawing/2014/main" xmlns="" id="{190A53FA-0444-4BCB-8B70-B2F877E095B8}"/>
              </a:ext>
            </a:extLst>
          </p:cNvPr>
          <p:cNvSpPr/>
          <p:nvPr/>
        </p:nvSpPr>
        <p:spPr>
          <a:xfrm>
            <a:off x="9349273" y="3890865"/>
            <a:ext cx="1228530" cy="2967135"/>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xmlns="" val="38021171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BEBA8EAE-BF5A-486C-A8C5-ECC9F3942E4B}">
                <a14:imgProps xmlns:a14="http://schemas.microsoft.com/office/drawing/2010/main" xmlns="">
                  <a14:imgLayer r:embed="rId3">
                    <a14:imgEffect>
                      <a14:brightnessContrast bright="-40000"/>
                    </a14:imgEffect>
                  </a14:imgLayer>
                </a14:imgProps>
              </a:ext>
              <a:ext uri="{28A0092B-C50C-407E-A947-70E740481C1C}">
                <a14:useLocalDpi xmlns:a14="http://schemas.microsoft.com/office/drawing/2010/main" xmlns="" val="0"/>
              </a:ext>
            </a:extLst>
          </a:blip>
          <a:srcRect t="4994" b="2692"/>
          <a:stretch/>
        </p:blipFill>
        <p:spPr>
          <a:xfrm>
            <a:off x="0" y="0"/>
            <a:ext cx="12192000" cy="6858000"/>
          </a:xfrm>
          <a:prstGeom prst="rect">
            <a:avLst/>
          </a:prstGeom>
        </p:spPr>
      </p:pic>
      <p:sp>
        <p:nvSpPr>
          <p:cNvPr id="3" name="TextBox 2"/>
          <p:cNvSpPr txBox="1"/>
          <p:nvPr/>
        </p:nvSpPr>
        <p:spPr>
          <a:xfrm>
            <a:off x="-10156" y="2829352"/>
            <a:ext cx="12212318" cy="769441"/>
          </a:xfrm>
          <a:prstGeom prst="rect">
            <a:avLst/>
          </a:prstGeom>
          <a:noFill/>
        </p:spPr>
        <p:txBody>
          <a:bodyPr wrap="none" rtlCol="0">
            <a:spAutoFit/>
          </a:bodyPr>
          <a:lstStyle/>
          <a:p>
            <a:pPr algn="ctr"/>
            <a:r>
              <a:rPr lang="ru-RU" sz="4400" dirty="0">
                <a:solidFill>
                  <a:schemeClr val="bg1"/>
                </a:solidFill>
                <a:latin typeface="Segoe UI Light" panose="020B0502040204020203" pitchFamily="34" charset="0"/>
                <a:cs typeface="Segoe UI Light" panose="020B0502040204020203" pitchFamily="34" charset="0"/>
              </a:rPr>
              <a:t>Предыстория: 1920-е годы. Сельское хозяйство.</a:t>
            </a:r>
            <a:endParaRPr lang="en-US" sz="4400" dirty="0">
              <a:solidFill>
                <a:schemeClr val="bg1"/>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xmlns="" val="36355800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xmlns="" id="{D34ADD57-1202-47CA-8892-590250A498F0}"/>
              </a:ext>
            </a:extLst>
          </p:cNvPr>
          <p:cNvSpPr/>
          <p:nvPr/>
        </p:nvSpPr>
        <p:spPr>
          <a:xfrm>
            <a:off x="2808513" y="4376054"/>
            <a:ext cx="9383486" cy="2481945"/>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a:extLst>
              <a:ext uri="{FF2B5EF4-FFF2-40B4-BE49-F238E27FC236}">
                <a16:creationId xmlns:a16="http://schemas.microsoft.com/office/drawing/2014/main" xmlns="" id="{14BFE7B0-EF7E-4138-A90B-DE542FAD82E8}"/>
              </a:ext>
            </a:extLst>
          </p:cNvPr>
          <p:cNvSpPr/>
          <p:nvPr/>
        </p:nvSpPr>
        <p:spPr>
          <a:xfrm>
            <a:off x="2808513" y="-1"/>
            <a:ext cx="9383486"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a:extLst>
              <a:ext uri="{FF2B5EF4-FFF2-40B4-BE49-F238E27FC236}">
                <a16:creationId xmlns:a16="http://schemas.microsoft.com/office/drawing/2014/main" xmlns="" id="{C2F5BB3B-F789-408F-921A-FA9D5AF67D31}"/>
              </a:ext>
            </a:extLst>
          </p:cNvPr>
          <p:cNvSpPr txBox="1"/>
          <p:nvPr/>
        </p:nvSpPr>
        <p:spPr>
          <a:xfrm>
            <a:off x="2979474" y="86916"/>
            <a:ext cx="8571824" cy="6771084"/>
          </a:xfrm>
          <a:prstGeom prst="rect">
            <a:avLst/>
          </a:prstGeom>
          <a:noFill/>
        </p:spPr>
        <p:txBody>
          <a:bodyPr wrap="square" rtlCol="0">
            <a:spAutoFit/>
          </a:bodyPr>
          <a:lstStyle/>
          <a:p>
            <a:r>
              <a:rPr lang="ru-RU" dirty="0">
                <a:solidFill>
                  <a:schemeClr val="bg1"/>
                </a:solidFill>
              </a:rPr>
              <a:t>Во многих отношениях деревенские уклады жизни в США того времени остались нетронутыми современностью и 50 миллионов американцев жили в том, что Скотт Фицджеральд назвал «огромным мраком за городом»</a:t>
            </a:r>
            <a:r>
              <a:rPr lang="en-US" dirty="0">
                <a:solidFill>
                  <a:schemeClr val="bg1"/>
                </a:solidFill>
              </a:rPr>
              <a:t> </a:t>
            </a:r>
            <a:r>
              <a:rPr lang="ru-RU" dirty="0">
                <a:solidFill>
                  <a:schemeClr val="bg1"/>
                </a:solidFill>
              </a:rPr>
              <a:t>— их жизнь продолжала следовать сельскохозяйственным ритмам. В 1930 году более 45 миллионов деревенских жителей не имели водопровода и канализации, и почти ни у кого из них не было доступа к электричеству. Уличные туалеты, дровяные печи и масляные лампы продолжали оставаться в ходу; элементы натурального хозяйства (например, приготовление мыла) также являлись частью ежедневного быта. Растущий разрыв между жизнью города и деревни в конце </a:t>
            </a:r>
            <a:r>
              <a:rPr lang="en-US" dirty="0">
                <a:solidFill>
                  <a:schemeClr val="bg1"/>
                </a:solidFill>
              </a:rPr>
              <a:t>XIX</a:t>
            </a:r>
            <a:r>
              <a:rPr lang="ru-RU" dirty="0">
                <a:solidFill>
                  <a:schemeClr val="bg1"/>
                </a:solidFill>
              </a:rPr>
              <a:t> века помог «разжечь популистскую агитацию» которая побудила президента Теодора Рузвельта создать в 1908 году «Комиссию по деревенской жизни» главе с ботаником Либерти </a:t>
            </a:r>
            <a:r>
              <a:rPr lang="ru-RU" dirty="0" err="1">
                <a:solidFill>
                  <a:schemeClr val="bg1"/>
                </a:solidFill>
              </a:rPr>
              <a:t>Хайдом</a:t>
            </a:r>
            <a:r>
              <a:rPr lang="ru-RU" dirty="0">
                <a:solidFill>
                  <a:schemeClr val="bg1"/>
                </a:solidFill>
              </a:rPr>
              <a:t> </a:t>
            </a:r>
            <a:r>
              <a:rPr lang="ru-RU" dirty="0" err="1">
                <a:solidFill>
                  <a:schemeClr val="bg1"/>
                </a:solidFill>
              </a:rPr>
              <a:t>Бейли</a:t>
            </a:r>
            <a:r>
              <a:rPr lang="ru-RU" dirty="0">
                <a:solidFill>
                  <a:schemeClr val="bg1"/>
                </a:solidFill>
              </a:rPr>
              <a:t>.</a:t>
            </a:r>
            <a:r>
              <a:rPr lang="ru-RU" dirty="0"/>
              <a:t> </a:t>
            </a:r>
            <a:r>
              <a:rPr lang="ru-RU" dirty="0">
                <a:solidFill>
                  <a:schemeClr val="bg1"/>
                </a:solidFill>
              </a:rPr>
              <a:t>К 1920-м годам длительная сельскохозяйственная депрессия</a:t>
            </a:r>
            <a:r>
              <a:rPr lang="en-US" dirty="0">
                <a:solidFill>
                  <a:schemeClr val="bg1"/>
                </a:solidFill>
              </a:rPr>
              <a:t> </a:t>
            </a:r>
            <a:r>
              <a:rPr lang="ru-RU" dirty="0">
                <a:solidFill>
                  <a:schemeClr val="bg1"/>
                </a:solidFill>
              </a:rPr>
              <a:t>— продукт мировой войны и технологических изменений</a:t>
            </a:r>
            <a:r>
              <a:rPr lang="en-US" dirty="0">
                <a:solidFill>
                  <a:schemeClr val="bg1"/>
                </a:solidFill>
              </a:rPr>
              <a:t> </a:t>
            </a:r>
            <a:r>
              <a:rPr lang="ru-RU" dirty="0">
                <a:solidFill>
                  <a:schemeClr val="bg1"/>
                </a:solidFill>
              </a:rPr>
              <a:t>— заметно обострила проблемы села. С началом боевых действий в Европе в августе 1914 года, американские фермеры начали активно поставлять продовольствие на мировой рынок. Они стали как увеличивать площадь сельскохозяйственных земель, так и урожайность (благодаря более интенсивному возделыванию почвы, в особенности с появлением тракторов). Количество моторизованных сельскохозяйственных машин в военные годы увеличилось в пять раз, до 85 тысяч штук. С наступлением мира эта тенденция только усилилась и к концу 1920-х годов около миллиона фермеров обладали тракторами. А поскольку машины заменяли собой лошадей и мулов, под выращивание еды и выпаса молочного скота высвободились еще 30 миллионов акров бывших пастбищ. </a:t>
            </a:r>
          </a:p>
          <a:p>
            <a:r>
              <a:rPr lang="ru-RU" sz="2000" dirty="0">
                <a:solidFill>
                  <a:schemeClr val="bg1"/>
                </a:solidFill>
              </a:rPr>
              <a:t> </a:t>
            </a:r>
          </a:p>
        </p:txBody>
      </p:sp>
      <p:sp>
        <p:nvSpPr>
          <p:cNvPr id="5" name="Прямоугольник 4">
            <a:extLst>
              <a:ext uri="{FF2B5EF4-FFF2-40B4-BE49-F238E27FC236}">
                <a16:creationId xmlns:a16="http://schemas.microsoft.com/office/drawing/2014/main" xmlns="" id="{D797738E-3938-41A5-87FA-9705FF2A81C7}"/>
              </a:ext>
            </a:extLst>
          </p:cNvPr>
          <p:cNvSpPr/>
          <p:nvPr/>
        </p:nvSpPr>
        <p:spPr>
          <a:xfrm>
            <a:off x="1" y="0"/>
            <a:ext cx="280851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a:extLst>
              <a:ext uri="{FF2B5EF4-FFF2-40B4-BE49-F238E27FC236}">
                <a16:creationId xmlns:a16="http://schemas.microsoft.com/office/drawing/2014/main" xmlns="" id="{99B784FF-5AEA-4701-83AE-995103657AEC}"/>
              </a:ext>
            </a:extLst>
          </p:cNvPr>
          <p:cNvSpPr/>
          <p:nvPr/>
        </p:nvSpPr>
        <p:spPr>
          <a:xfrm>
            <a:off x="0" y="1572208"/>
            <a:ext cx="2315547" cy="528579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рямоугольник 9">
            <a:extLst>
              <a:ext uri="{FF2B5EF4-FFF2-40B4-BE49-F238E27FC236}">
                <a16:creationId xmlns:a16="http://schemas.microsoft.com/office/drawing/2014/main" xmlns="" id="{4FF57B0E-BDD7-46F2-9A86-6CAAEA27D1E2}"/>
              </a:ext>
            </a:extLst>
          </p:cNvPr>
          <p:cNvSpPr/>
          <p:nvPr/>
        </p:nvSpPr>
        <p:spPr>
          <a:xfrm>
            <a:off x="0" y="0"/>
            <a:ext cx="1575369" cy="4264087"/>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a:extLst>
              <a:ext uri="{FF2B5EF4-FFF2-40B4-BE49-F238E27FC236}">
                <a16:creationId xmlns:a16="http://schemas.microsoft.com/office/drawing/2014/main" xmlns="" id="{927D5A80-E047-4C68-AE6F-F5B6742D5565}"/>
              </a:ext>
            </a:extLst>
          </p:cNvPr>
          <p:cNvSpPr/>
          <p:nvPr/>
        </p:nvSpPr>
        <p:spPr>
          <a:xfrm>
            <a:off x="492966" y="4725955"/>
            <a:ext cx="2315547" cy="213204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xmlns="" val="5959665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20000" contrast="-20000"/>
                    </a14:imgEffect>
                  </a14:imgLayer>
                </a14:imgProps>
              </a:ext>
              <a:ext uri="{28A0092B-C50C-407E-A947-70E740481C1C}">
                <a14:useLocalDpi xmlns:a14="http://schemas.microsoft.com/office/drawing/2010/main" xmlns="" val="0"/>
              </a:ext>
            </a:extLst>
          </a:blip>
          <a:srcRect l="5032" t="12987" r="5176" b="10712"/>
          <a:stretch/>
        </p:blipFill>
        <p:spPr>
          <a:xfrm>
            <a:off x="-9525" y="0"/>
            <a:ext cx="12211050" cy="6848475"/>
          </a:xfrm>
          <a:prstGeom prst="rect">
            <a:avLst/>
          </a:prstGeom>
        </p:spPr>
      </p:pic>
      <p:sp>
        <p:nvSpPr>
          <p:cNvPr id="3" name="TextBox 2"/>
          <p:cNvSpPr txBox="1"/>
          <p:nvPr/>
        </p:nvSpPr>
        <p:spPr>
          <a:xfrm>
            <a:off x="2204357" y="2095927"/>
            <a:ext cx="7783286" cy="1446550"/>
          </a:xfrm>
          <a:prstGeom prst="rect">
            <a:avLst/>
          </a:prstGeom>
          <a:noFill/>
        </p:spPr>
        <p:txBody>
          <a:bodyPr wrap="none" rtlCol="0">
            <a:spAutoFit/>
          </a:bodyPr>
          <a:lstStyle/>
          <a:p>
            <a:pPr algn="ctr"/>
            <a:r>
              <a:rPr lang="ru-RU" sz="4400" dirty="0">
                <a:solidFill>
                  <a:schemeClr val="bg1"/>
                </a:solidFill>
                <a:latin typeface="Segoe UI Light" panose="020B0502040204020203" pitchFamily="34" charset="0"/>
                <a:cs typeface="Segoe UI Light" panose="020B0502040204020203" pitchFamily="34" charset="0"/>
              </a:rPr>
              <a:t>Предыстория: 1920-е годы.</a:t>
            </a:r>
            <a:endParaRPr lang="en-US" sz="4400" dirty="0">
              <a:solidFill>
                <a:schemeClr val="bg1"/>
              </a:solidFill>
              <a:latin typeface="Segoe UI Light" panose="020B0502040204020203" pitchFamily="34" charset="0"/>
              <a:cs typeface="Segoe UI Light" panose="020B0502040204020203" pitchFamily="34" charset="0"/>
            </a:endParaRPr>
          </a:p>
          <a:p>
            <a:pPr algn="ctr"/>
            <a:r>
              <a:rPr lang="ru-RU" sz="4400" dirty="0">
                <a:solidFill>
                  <a:schemeClr val="bg1"/>
                </a:solidFill>
                <a:latin typeface="Segoe UI Light" panose="020B0502040204020203" pitchFamily="34" charset="0"/>
                <a:cs typeface="Segoe UI Light" panose="020B0502040204020203" pitchFamily="34" charset="0"/>
              </a:rPr>
              <a:t>Городская жизнь. Автомобиль</a:t>
            </a:r>
            <a:r>
              <a:rPr lang="en-US" sz="4400" dirty="0">
                <a:solidFill>
                  <a:schemeClr val="bg1"/>
                </a:solidFill>
                <a:latin typeface="Segoe UI Light" panose="020B0502040204020203" pitchFamily="34" charset="0"/>
                <a:cs typeface="Segoe UI Light" panose="020B0502040204020203" pitchFamily="34" charset="0"/>
              </a:rPr>
              <a:t>.</a:t>
            </a:r>
            <a:endParaRPr lang="ru-RU" sz="4400" dirty="0">
              <a:solidFill>
                <a:schemeClr val="bg1"/>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xmlns="" val="14435534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xmlns="" id="{78E28746-2178-4286-ACB2-F9F999A0ABE9}"/>
              </a:ext>
            </a:extLst>
          </p:cNvPr>
          <p:cNvSpPr/>
          <p:nvPr/>
        </p:nvSpPr>
        <p:spPr>
          <a:xfrm>
            <a:off x="0" y="0"/>
            <a:ext cx="9666514" cy="528579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TextBox 1">
            <a:extLst>
              <a:ext uri="{FF2B5EF4-FFF2-40B4-BE49-F238E27FC236}">
                <a16:creationId xmlns:a16="http://schemas.microsoft.com/office/drawing/2014/main" xmlns="" id="{6656EC4A-29A1-44B7-95A4-BC954B2695B6}"/>
              </a:ext>
            </a:extLst>
          </p:cNvPr>
          <p:cNvSpPr txBox="1"/>
          <p:nvPr/>
        </p:nvSpPr>
        <p:spPr>
          <a:xfrm>
            <a:off x="214605" y="242239"/>
            <a:ext cx="8692954" cy="4801314"/>
          </a:xfrm>
          <a:prstGeom prst="rect">
            <a:avLst/>
          </a:prstGeom>
          <a:noFill/>
        </p:spPr>
        <p:txBody>
          <a:bodyPr wrap="square" rtlCol="0">
            <a:spAutoFit/>
          </a:bodyPr>
          <a:lstStyle/>
          <a:p>
            <a:r>
              <a:rPr lang="ru-RU" dirty="0">
                <a:solidFill>
                  <a:schemeClr val="bg1"/>
                </a:solidFill>
              </a:rPr>
              <a:t>Производительность труда рабочих на фабриках выросла почти на 50</a:t>
            </a:r>
            <a:r>
              <a:rPr lang="en-US" dirty="0">
                <a:solidFill>
                  <a:schemeClr val="bg1"/>
                </a:solidFill>
              </a:rPr>
              <a:t> </a:t>
            </a:r>
            <a:r>
              <a:rPr lang="ru-RU" dirty="0">
                <a:solidFill>
                  <a:schemeClr val="bg1"/>
                </a:solidFill>
              </a:rPr>
              <a:t>%</a:t>
            </a:r>
            <a:r>
              <a:rPr lang="en-US" dirty="0">
                <a:solidFill>
                  <a:schemeClr val="bg1"/>
                </a:solidFill>
              </a:rPr>
              <a:t> </a:t>
            </a:r>
            <a:r>
              <a:rPr lang="ru-RU" dirty="0">
                <a:solidFill>
                  <a:schemeClr val="bg1"/>
                </a:solidFill>
              </a:rPr>
              <a:t>— во многом благодаря более эффективным средствам организации производства и революционному внедрению машин с электрическим приводом. В 1929 году уже 70</a:t>
            </a:r>
            <a:r>
              <a:rPr lang="en-US" dirty="0">
                <a:solidFill>
                  <a:schemeClr val="bg1"/>
                </a:solidFill>
              </a:rPr>
              <a:t> </a:t>
            </a:r>
            <a:r>
              <a:rPr lang="ru-RU" dirty="0">
                <a:solidFill>
                  <a:schemeClr val="bg1"/>
                </a:solidFill>
              </a:rPr>
              <a:t>% американской промышленности было обеспечено доступом к электроэнергии, большая часть которой производилась на нефтяных электростанциях; новые месторождениях нефти стали эксплуатироваться в Техасе, Оклахоме и Калифорнии. К 1925 году полностью собранный автомобиль </a:t>
            </a:r>
            <a:r>
              <a:rPr lang="en-US" dirty="0">
                <a:solidFill>
                  <a:schemeClr val="bg1"/>
                </a:solidFill>
              </a:rPr>
              <a:t>Ford</a:t>
            </a:r>
            <a:r>
              <a:rPr lang="ru-RU" dirty="0">
                <a:solidFill>
                  <a:schemeClr val="bg1"/>
                </a:solidFill>
              </a:rPr>
              <a:t> «</a:t>
            </a:r>
            <a:r>
              <a:rPr lang="en-US" dirty="0">
                <a:solidFill>
                  <a:schemeClr val="bg1"/>
                </a:solidFill>
              </a:rPr>
              <a:t>Model T</a:t>
            </a:r>
            <a:r>
              <a:rPr lang="ru-RU" dirty="0">
                <a:solidFill>
                  <a:schemeClr val="bg1"/>
                </a:solidFill>
              </a:rPr>
              <a:t>» сходил с конвейера на заводе Генри Форда каждые десять секунд</a:t>
            </a:r>
            <a:r>
              <a:rPr lang="en-US" dirty="0">
                <a:solidFill>
                  <a:schemeClr val="bg1"/>
                </a:solidFill>
              </a:rPr>
              <a:t> </a:t>
            </a:r>
            <a:r>
              <a:rPr lang="ru-RU" dirty="0">
                <a:solidFill>
                  <a:schemeClr val="bg1"/>
                </a:solidFill>
              </a:rPr>
              <a:t>— за десять лет до этого на сбор одной машины требовалось около четырнадцати часов. Сокращение экспортных рынков и замедление темпов роста населения привели к стабилизации (или даже снижению) спроса на американскую сельскохозяйственную продукцию. Однако, способность жителей США покупать промышленные товары казалась безграничной. «Автомобильная революция» стала одним из наиболее явных примеров: если в начале </a:t>
            </a:r>
            <a:r>
              <a:rPr lang="en-US" dirty="0">
                <a:solidFill>
                  <a:schemeClr val="bg1"/>
                </a:solidFill>
              </a:rPr>
              <a:t>XX</a:t>
            </a:r>
            <a:r>
              <a:rPr lang="ru-RU" dirty="0">
                <a:solidFill>
                  <a:schemeClr val="bg1"/>
                </a:solidFill>
              </a:rPr>
              <a:t> века производство автомобилей практически не было заметно в промышленной статистике, то через два десятилетия на него приходилось уже 10</a:t>
            </a:r>
            <a:r>
              <a:rPr lang="en-US" dirty="0">
                <a:solidFill>
                  <a:schemeClr val="bg1"/>
                </a:solidFill>
              </a:rPr>
              <a:t> </a:t>
            </a:r>
            <a:r>
              <a:rPr lang="ru-RU" dirty="0">
                <a:solidFill>
                  <a:schemeClr val="bg1"/>
                </a:solidFill>
              </a:rPr>
              <a:t>% национального дохода</a:t>
            </a:r>
            <a:r>
              <a:rPr lang="en-US" dirty="0">
                <a:solidFill>
                  <a:schemeClr val="bg1"/>
                </a:solidFill>
              </a:rPr>
              <a:t> </a:t>
            </a:r>
            <a:r>
              <a:rPr lang="ru-RU" dirty="0">
                <a:solidFill>
                  <a:schemeClr val="bg1"/>
                </a:solidFill>
              </a:rPr>
              <a:t>— в автопромышленности было занято около 4 миллионов рабочих.</a:t>
            </a:r>
          </a:p>
        </p:txBody>
      </p:sp>
      <p:sp>
        <p:nvSpPr>
          <p:cNvPr id="4" name="Прямоугольник 3">
            <a:extLst>
              <a:ext uri="{FF2B5EF4-FFF2-40B4-BE49-F238E27FC236}">
                <a16:creationId xmlns:a16="http://schemas.microsoft.com/office/drawing/2014/main" xmlns="" id="{8102089C-8EC1-4481-913F-76072B40DE4C}"/>
              </a:ext>
            </a:extLst>
          </p:cNvPr>
          <p:cNvSpPr/>
          <p:nvPr/>
        </p:nvSpPr>
        <p:spPr>
          <a:xfrm>
            <a:off x="9666514" y="0"/>
            <a:ext cx="2525486" cy="6858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a:extLst>
              <a:ext uri="{FF2B5EF4-FFF2-40B4-BE49-F238E27FC236}">
                <a16:creationId xmlns:a16="http://schemas.microsoft.com/office/drawing/2014/main" xmlns="" id="{BACFCF2F-1410-4D9A-9E90-7A70D3F52B74}"/>
              </a:ext>
            </a:extLst>
          </p:cNvPr>
          <p:cNvSpPr/>
          <p:nvPr/>
        </p:nvSpPr>
        <p:spPr>
          <a:xfrm>
            <a:off x="0" y="5285793"/>
            <a:ext cx="9666514" cy="1572208"/>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a:extLst>
              <a:ext uri="{FF2B5EF4-FFF2-40B4-BE49-F238E27FC236}">
                <a16:creationId xmlns:a16="http://schemas.microsoft.com/office/drawing/2014/main" xmlns="" id="{5439A089-2671-43D5-9DE4-9265AF23CBF1}"/>
              </a:ext>
            </a:extLst>
          </p:cNvPr>
          <p:cNvSpPr/>
          <p:nvPr/>
        </p:nvSpPr>
        <p:spPr>
          <a:xfrm>
            <a:off x="0" y="5285792"/>
            <a:ext cx="7651102" cy="107768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a:extLst>
              <a:ext uri="{FF2B5EF4-FFF2-40B4-BE49-F238E27FC236}">
                <a16:creationId xmlns:a16="http://schemas.microsoft.com/office/drawing/2014/main" xmlns="" id="{EB766F32-D111-45A7-84B3-F68160213C4D}"/>
              </a:ext>
            </a:extLst>
          </p:cNvPr>
          <p:cNvSpPr/>
          <p:nvPr/>
        </p:nvSpPr>
        <p:spPr>
          <a:xfrm>
            <a:off x="9666514" y="1"/>
            <a:ext cx="1575369" cy="3163078"/>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a:extLst>
              <a:ext uri="{FF2B5EF4-FFF2-40B4-BE49-F238E27FC236}">
                <a16:creationId xmlns:a16="http://schemas.microsoft.com/office/drawing/2014/main" xmlns="" id="{C40FC7FF-4773-461C-AE60-E476719C9C27}"/>
              </a:ext>
            </a:extLst>
          </p:cNvPr>
          <p:cNvSpPr/>
          <p:nvPr/>
        </p:nvSpPr>
        <p:spPr>
          <a:xfrm>
            <a:off x="10304005" y="2108719"/>
            <a:ext cx="1887995" cy="474928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bg1"/>
              </a:solidFill>
            </a:endParaRPr>
          </a:p>
        </p:txBody>
      </p:sp>
    </p:spTree>
    <p:extLst>
      <p:ext uri="{BB962C8B-B14F-4D97-AF65-F5344CB8AC3E}">
        <p14:creationId xmlns:p14="http://schemas.microsoft.com/office/powerpoint/2010/main" xmlns="" val="3877114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xmlns="">
                  <a14:imgLayer r:embed="rId3">
                    <a14:imgEffect>
                      <a14:brightnessContrast bright="-40000" contrast="-20000"/>
                    </a14:imgEffect>
                  </a14:imgLayer>
                </a14:imgProps>
              </a:ext>
              <a:ext uri="{28A0092B-C50C-407E-A947-70E740481C1C}">
                <a14:useLocalDpi xmlns:a14="http://schemas.microsoft.com/office/drawing/2010/main" xmlns="" val="0"/>
              </a:ext>
            </a:extLst>
          </a:blip>
          <a:srcRect l="391" t="4764" r="1" b="10897"/>
          <a:stretch/>
        </p:blipFill>
        <p:spPr>
          <a:xfrm>
            <a:off x="0" y="-9525"/>
            <a:ext cx="12191999" cy="6886575"/>
          </a:xfrm>
          <a:prstGeom prst="rect">
            <a:avLst/>
          </a:prstGeom>
        </p:spPr>
      </p:pic>
      <p:sp>
        <p:nvSpPr>
          <p:cNvPr id="4" name="TextBox 3"/>
          <p:cNvSpPr txBox="1"/>
          <p:nvPr/>
        </p:nvSpPr>
        <p:spPr>
          <a:xfrm>
            <a:off x="291755" y="2829352"/>
            <a:ext cx="11608499" cy="769441"/>
          </a:xfrm>
          <a:prstGeom prst="rect">
            <a:avLst/>
          </a:prstGeom>
          <a:noFill/>
        </p:spPr>
        <p:txBody>
          <a:bodyPr wrap="none" rtlCol="0">
            <a:spAutoFit/>
          </a:bodyPr>
          <a:lstStyle/>
          <a:p>
            <a:pPr algn="ctr"/>
            <a:r>
              <a:rPr lang="ru-RU" sz="4400" dirty="0">
                <a:solidFill>
                  <a:schemeClr val="bg1"/>
                </a:solidFill>
                <a:latin typeface="Segoe UI Light" panose="020B0502040204020203" pitchFamily="34" charset="0"/>
                <a:cs typeface="Segoe UI Light" panose="020B0502040204020203" pitchFamily="34" charset="0"/>
              </a:rPr>
              <a:t>Предыстория: 1920-е годы. Трудовые ресурсы.</a:t>
            </a:r>
            <a:endParaRPr lang="en-US" sz="4400" dirty="0">
              <a:solidFill>
                <a:schemeClr val="bg1"/>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xmlns="" val="37023252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xmlns="" id="{012526B8-EA2B-4754-8D6A-4DAF6004D747}"/>
              </a:ext>
            </a:extLst>
          </p:cNvPr>
          <p:cNvSpPr/>
          <p:nvPr/>
        </p:nvSpPr>
        <p:spPr>
          <a:xfrm>
            <a:off x="0" y="1754155"/>
            <a:ext cx="12192000" cy="3107094"/>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a:extLst>
              <a:ext uri="{FF2B5EF4-FFF2-40B4-BE49-F238E27FC236}">
                <a16:creationId xmlns:a16="http://schemas.microsoft.com/office/drawing/2014/main" xmlns="" id="{BEDE1E05-2EDE-4C3D-ACFF-8225DF7F6A8E}"/>
              </a:ext>
            </a:extLst>
          </p:cNvPr>
          <p:cNvSpPr txBox="1"/>
          <p:nvPr/>
        </p:nvSpPr>
        <p:spPr>
          <a:xfrm>
            <a:off x="625154" y="1950098"/>
            <a:ext cx="11242591" cy="2585323"/>
          </a:xfrm>
          <a:prstGeom prst="rect">
            <a:avLst/>
          </a:prstGeom>
          <a:noFill/>
        </p:spPr>
        <p:txBody>
          <a:bodyPr wrap="square" rtlCol="0">
            <a:spAutoFit/>
          </a:bodyPr>
          <a:lstStyle/>
          <a:p>
            <a:r>
              <a:rPr lang="ru-RU" dirty="0">
                <a:solidFill>
                  <a:schemeClr val="bg1"/>
                </a:solidFill>
              </a:rPr>
              <a:t>Если в 1910 году сельскохозяйственные рабочие составляли самую большую категорию занятости, то к 1920 число работников в обрабатывающей промышленности и машиностроении превысило число занятых в сельском хозяйстве. Одновременно, хотя длительность рабочей недели среднестатистического рабочего в несельскохозяйственном секторе и сократилась с начала века, она всё еще была близка к 48 часам. Режим практически непрерывного труда являлся наследием фермерской жизни: он был «импортирован» в заводские цеха в первые дни индустриализации и менялся очень медленно. Так лишь в 1923 году корпорация «</a:t>
            </a:r>
            <a:r>
              <a:rPr lang="en-US" dirty="0">
                <a:solidFill>
                  <a:schemeClr val="bg1"/>
                </a:solidFill>
              </a:rPr>
              <a:t>United States Steel Corporation</a:t>
            </a:r>
            <a:r>
              <a:rPr lang="ru-RU" dirty="0">
                <a:solidFill>
                  <a:schemeClr val="bg1"/>
                </a:solidFill>
              </a:rPr>
              <a:t>» «неохотно» отказалась от 12-часового рабочего дня на своих металлургических заводах. Двухдневные «выходные» еще не были массовыми, а понятие об «оплачиваемом отпуске» было практически незнакомо рабочим</a:t>
            </a:r>
            <a:r>
              <a:rPr lang="en-US" dirty="0">
                <a:solidFill>
                  <a:schemeClr val="bg1"/>
                </a:solidFill>
              </a:rPr>
              <a:t> </a:t>
            </a:r>
            <a:r>
              <a:rPr lang="ru-RU" dirty="0">
                <a:solidFill>
                  <a:schemeClr val="bg1"/>
                </a:solidFill>
              </a:rPr>
              <a:t>— как и такая концепция как «выход на пенсию».</a:t>
            </a:r>
          </a:p>
        </p:txBody>
      </p:sp>
      <p:sp>
        <p:nvSpPr>
          <p:cNvPr id="5" name="Прямоугольник 4">
            <a:extLst>
              <a:ext uri="{FF2B5EF4-FFF2-40B4-BE49-F238E27FC236}">
                <a16:creationId xmlns:a16="http://schemas.microsoft.com/office/drawing/2014/main" xmlns="" id="{6E1FF5B1-2860-4F57-B76A-2C9377DF911A}"/>
              </a:ext>
            </a:extLst>
          </p:cNvPr>
          <p:cNvSpPr/>
          <p:nvPr/>
        </p:nvSpPr>
        <p:spPr>
          <a:xfrm>
            <a:off x="0" y="4861249"/>
            <a:ext cx="12191999" cy="199675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a:extLst>
              <a:ext uri="{FF2B5EF4-FFF2-40B4-BE49-F238E27FC236}">
                <a16:creationId xmlns:a16="http://schemas.microsoft.com/office/drawing/2014/main" xmlns="" id="{00D4D3A2-6A14-4427-A06C-C025B7C3E875}"/>
              </a:ext>
            </a:extLst>
          </p:cNvPr>
          <p:cNvSpPr/>
          <p:nvPr/>
        </p:nvSpPr>
        <p:spPr>
          <a:xfrm>
            <a:off x="0" y="-1"/>
            <a:ext cx="12191998" cy="175415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a:extLst>
              <a:ext uri="{FF2B5EF4-FFF2-40B4-BE49-F238E27FC236}">
                <a16:creationId xmlns:a16="http://schemas.microsoft.com/office/drawing/2014/main" xmlns="" id="{2A8E5193-4AA5-4212-BE5E-370DFF14D919}"/>
              </a:ext>
            </a:extLst>
          </p:cNvPr>
          <p:cNvSpPr/>
          <p:nvPr/>
        </p:nvSpPr>
        <p:spPr>
          <a:xfrm>
            <a:off x="6615405" y="5626359"/>
            <a:ext cx="5576596" cy="123164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a:extLst>
              <a:ext uri="{FF2B5EF4-FFF2-40B4-BE49-F238E27FC236}">
                <a16:creationId xmlns:a16="http://schemas.microsoft.com/office/drawing/2014/main" xmlns="" id="{D1DB3112-F9E8-444E-A154-AD2E1685D450}"/>
              </a:ext>
            </a:extLst>
          </p:cNvPr>
          <p:cNvSpPr/>
          <p:nvPr/>
        </p:nvSpPr>
        <p:spPr>
          <a:xfrm>
            <a:off x="3676261" y="4861248"/>
            <a:ext cx="6553199" cy="1345941"/>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a:extLst>
              <a:ext uri="{FF2B5EF4-FFF2-40B4-BE49-F238E27FC236}">
                <a16:creationId xmlns:a16="http://schemas.microsoft.com/office/drawing/2014/main" xmlns="" id="{68C4E222-9A33-4256-AE0B-071BE7E6DE8A}"/>
              </a:ext>
            </a:extLst>
          </p:cNvPr>
          <p:cNvSpPr/>
          <p:nvPr/>
        </p:nvSpPr>
        <p:spPr>
          <a:xfrm>
            <a:off x="0" y="-2"/>
            <a:ext cx="5906278" cy="1754155"/>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xmlns="" val="16373622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342</TotalTime>
  <Words>601</Words>
  <Application>Microsoft Office PowerPoint</Application>
  <PresentationFormat>Произвольный</PresentationFormat>
  <Paragraphs>28</Paragraphs>
  <Slides>22</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22</vt:i4>
      </vt:variant>
    </vt:vector>
  </HeadingPairs>
  <TitlesOfParts>
    <vt:vector size="23" baseType="lpstr">
      <vt:lpstr>Office Theme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artemiy1051</dc:creator>
  <cp:lastModifiedBy>Гузель</cp:lastModifiedBy>
  <cp:revision>33</cp:revision>
  <dcterms:created xsi:type="dcterms:W3CDTF">2020-02-01T07:47:49Z</dcterms:created>
  <dcterms:modified xsi:type="dcterms:W3CDTF">2020-05-04T07:19:02Z</dcterms:modified>
</cp:coreProperties>
</file>